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809" r:id="rId2"/>
  </p:sldMasterIdLst>
  <p:notesMasterIdLst>
    <p:notesMasterId r:id="rId41"/>
  </p:notesMasterIdLst>
  <p:sldIdLst>
    <p:sldId id="314" r:id="rId3"/>
    <p:sldId id="541" r:id="rId4"/>
    <p:sldId id="847" r:id="rId5"/>
    <p:sldId id="1404" r:id="rId6"/>
    <p:sldId id="1416" r:id="rId7"/>
    <p:sldId id="877" r:id="rId8"/>
    <p:sldId id="694" r:id="rId9"/>
    <p:sldId id="1421" r:id="rId10"/>
    <p:sldId id="1405" r:id="rId11"/>
    <p:sldId id="849" r:id="rId12"/>
    <p:sldId id="939" r:id="rId13"/>
    <p:sldId id="1437" r:id="rId14"/>
    <p:sldId id="1436" r:id="rId15"/>
    <p:sldId id="1438" r:id="rId16"/>
    <p:sldId id="953" r:id="rId17"/>
    <p:sldId id="1410" r:id="rId18"/>
    <p:sldId id="1413" r:id="rId19"/>
    <p:sldId id="935" r:id="rId20"/>
    <p:sldId id="1412" r:id="rId21"/>
    <p:sldId id="1439" r:id="rId22"/>
    <p:sldId id="1440" r:id="rId23"/>
    <p:sldId id="955" r:id="rId24"/>
    <p:sldId id="894" r:id="rId25"/>
    <p:sldId id="788" r:id="rId26"/>
    <p:sldId id="950" r:id="rId27"/>
    <p:sldId id="922" r:id="rId28"/>
    <p:sldId id="1441" r:id="rId29"/>
    <p:sldId id="1435" r:id="rId30"/>
    <p:sldId id="1408" r:id="rId31"/>
    <p:sldId id="1409" r:id="rId32"/>
    <p:sldId id="919" r:id="rId33"/>
    <p:sldId id="1426" r:id="rId34"/>
    <p:sldId id="790" r:id="rId35"/>
    <p:sldId id="958" r:id="rId36"/>
    <p:sldId id="1403" r:id="rId37"/>
    <p:sldId id="786" r:id="rId38"/>
    <p:sldId id="799" r:id="rId39"/>
    <p:sldId id="791" r:id="rId40"/>
  </p:sldIdLst>
  <p:sldSz cx="9144000" cy="6858000" type="screen4x3"/>
  <p:notesSz cx="7102475" cy="8991600"/>
  <p:defaultTextStyle>
    <a:defPPr>
      <a:defRPr lang="en-GB"/>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ce Coop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18" autoAdjust="0"/>
    <p:restoredTop sz="96208" autoAdjust="0"/>
  </p:normalViewPr>
  <p:slideViewPr>
    <p:cSldViewPr>
      <p:cViewPr varScale="1">
        <p:scale>
          <a:sx n="105" d="100"/>
          <a:sy n="105" d="100"/>
        </p:scale>
        <p:origin x="1392" y="192"/>
      </p:cViewPr>
      <p:guideLst>
        <p:guide orient="horz" pos="2160"/>
        <p:guide pos="2880"/>
      </p:guideLst>
    </p:cSldViewPr>
  </p:slideViewPr>
  <p:outlineViewPr>
    <p:cViewPr>
      <p:scale>
        <a:sx n="33" d="100"/>
        <a:sy n="33" d="100"/>
      </p:scale>
      <p:origin x="0" y="385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1DF96FD-9CC7-4F47-8A16-23EAC20529E1}"/>
              </a:ext>
            </a:extLst>
          </p:cNvPr>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23555" name="Rectangle 3">
            <a:extLst>
              <a:ext uri="{FF2B5EF4-FFF2-40B4-BE49-F238E27FC236}">
                <a16:creationId xmlns:a16="http://schemas.microsoft.com/office/drawing/2014/main" id="{0A4C5FDF-3B6D-1544-AA5F-67BE4D63EE84}"/>
              </a:ext>
            </a:extLst>
          </p:cNvPr>
          <p:cNvSpPr>
            <a:spLocks noGrp="1" noChangeArrowheads="1"/>
          </p:cNvSpPr>
          <p:nvPr>
            <p:ph type="dt" idx="1"/>
          </p:nvPr>
        </p:nvSpPr>
        <p:spPr bwMode="auto">
          <a:xfrm>
            <a:off x="4022725"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34820" name="Rectangle 4">
            <a:extLst>
              <a:ext uri="{FF2B5EF4-FFF2-40B4-BE49-F238E27FC236}">
                <a16:creationId xmlns:a16="http://schemas.microsoft.com/office/drawing/2014/main" id="{CB699B97-EE68-3C43-A797-C0125DE1A957}"/>
              </a:ext>
            </a:extLst>
          </p:cNvPr>
          <p:cNvSpPr>
            <a:spLocks noGrp="1" noRot="1" noChangeAspect="1" noChangeArrowheads="1" noTextEdit="1"/>
          </p:cNvSpPr>
          <p:nvPr>
            <p:ph type="sldImg" idx="2"/>
          </p:nvPr>
        </p:nvSpPr>
        <p:spPr bwMode="auto">
          <a:xfrm>
            <a:off x="1303338" y="674688"/>
            <a:ext cx="4495800" cy="3371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865EE4A0-94C3-B749-82E8-A66842DEB632}"/>
              </a:ext>
            </a:extLst>
          </p:cNvPr>
          <p:cNvSpPr>
            <a:spLocks noGrp="1" noChangeArrowheads="1"/>
          </p:cNvSpPr>
          <p:nvPr>
            <p:ph type="body" sz="quarter" idx="3"/>
          </p:nvPr>
        </p:nvSpPr>
        <p:spPr bwMode="auto">
          <a:xfrm>
            <a:off x="709613" y="4270375"/>
            <a:ext cx="5683250" cy="4046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3558" name="Rectangle 6">
            <a:extLst>
              <a:ext uri="{FF2B5EF4-FFF2-40B4-BE49-F238E27FC236}">
                <a16:creationId xmlns:a16="http://schemas.microsoft.com/office/drawing/2014/main" id="{48A12A95-FC0D-DD4B-9F72-7BBFA26FC36C}"/>
              </a:ext>
            </a:extLst>
          </p:cNvPr>
          <p:cNvSpPr>
            <a:spLocks noGrp="1" noChangeArrowheads="1"/>
          </p:cNvSpPr>
          <p:nvPr>
            <p:ph type="ftr" sz="quarter" idx="4"/>
          </p:nvPr>
        </p:nvSpPr>
        <p:spPr bwMode="auto">
          <a:xfrm>
            <a:off x="0"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23559" name="Rectangle 7">
            <a:extLst>
              <a:ext uri="{FF2B5EF4-FFF2-40B4-BE49-F238E27FC236}">
                <a16:creationId xmlns:a16="http://schemas.microsoft.com/office/drawing/2014/main" id="{1FB4AE62-A9E7-BA45-A95B-9E84398E8F19}"/>
              </a:ext>
            </a:extLst>
          </p:cNvPr>
          <p:cNvSpPr>
            <a:spLocks noGrp="1" noChangeArrowheads="1"/>
          </p:cNvSpPr>
          <p:nvPr>
            <p:ph type="sldNum" sz="quarter" idx="5"/>
          </p:nvPr>
        </p:nvSpPr>
        <p:spPr bwMode="auto">
          <a:xfrm>
            <a:off x="4022725" y="8540750"/>
            <a:ext cx="3078163" cy="4492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B72FC1BA-686A-D447-84D4-BD311513B90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B2D67678-DAF1-3440-85ED-5F9CA77F2C84}"/>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3C94E764-8D43-414E-9595-EAFB9A473D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
        <p:nvSpPr>
          <p:cNvPr id="36867" name="Slide Number Placeholder 3">
            <a:extLst>
              <a:ext uri="{FF2B5EF4-FFF2-40B4-BE49-F238E27FC236}">
                <a16:creationId xmlns:a16="http://schemas.microsoft.com/office/drawing/2014/main" id="{EB72F096-AB6F-BB49-9AB6-5862DAC489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F4B3ECB-0A3B-8841-B738-61C82462E918}" type="slidenum">
              <a:rPr lang="en-GB" altLang="en-US" smtClean="0">
                <a:latin typeface="Arial" panose="020B0604020202020204" pitchFamily="34" charset="0"/>
              </a:rPr>
              <a:pPr/>
              <a:t>1</a:t>
            </a:fld>
            <a:endParaRPr lang="en-GB"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014EAD76-D47F-2B42-9BC1-3B43192FAFF5}"/>
              </a:ext>
            </a:extLst>
          </p:cNvPr>
          <p:cNvSpPr>
            <a:spLocks noGrp="1" noRot="1" noChangeAspect="1" noChangeArrowheads="1" noTextEdit="1"/>
          </p:cNvSpPr>
          <p:nvPr>
            <p:ph type="sldImg"/>
          </p:nvPr>
        </p:nvSpPr>
        <p:spPr>
          <a:ln/>
        </p:spPr>
      </p:sp>
      <p:sp>
        <p:nvSpPr>
          <p:cNvPr id="51202" name="Notes Placeholder 2">
            <a:extLst>
              <a:ext uri="{FF2B5EF4-FFF2-40B4-BE49-F238E27FC236}">
                <a16:creationId xmlns:a16="http://schemas.microsoft.com/office/drawing/2014/main" id="{C1DA67B5-1CE0-7D4A-AA11-6C9586BF11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51203" name="Slide Number Placeholder 3">
            <a:extLst>
              <a:ext uri="{FF2B5EF4-FFF2-40B4-BE49-F238E27FC236}">
                <a16:creationId xmlns:a16="http://schemas.microsoft.com/office/drawing/2014/main" id="{C7B7D6E7-0769-FF48-8557-D9CDAD2A88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43D978E-B74E-7F44-AD92-293B9FC4B347}" type="slidenum">
              <a:rPr lang="en-GB" altLang="en-US" smtClean="0">
                <a:latin typeface="Arial" panose="020B0604020202020204" pitchFamily="34" charset="0"/>
              </a:rPr>
              <a:pPr/>
              <a:t>11</a:t>
            </a:fld>
            <a:endParaRPr lang="en-GB"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DE0CFCB8-A42F-FA41-9FD5-7CDFAE0038C7}"/>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73FD29BF-B743-0148-AC97-F64F3881F4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83972" name="Slide Number Placeholder 3">
            <a:extLst>
              <a:ext uri="{FF2B5EF4-FFF2-40B4-BE49-F238E27FC236}">
                <a16:creationId xmlns:a16="http://schemas.microsoft.com/office/drawing/2014/main" id="{74D9D9D1-CF7D-5349-9139-93DE1342EB2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9BA225E2-87FC-754D-BC25-AE6B39ACD845}" type="slidenum">
              <a:rPr lang="en-GB" altLang="en-US">
                <a:latin typeface="Arial" panose="020B0604020202020204" pitchFamily="34" charset="0"/>
              </a:rPr>
              <a:pPr eaLnBrk="1" hangingPunct="1"/>
              <a:t>14</a:t>
            </a:fld>
            <a:endParaRPr lang="en-GB" altLang="en-US">
              <a:latin typeface="Arial" panose="020B0604020202020204" pitchFamily="34" charset="0"/>
            </a:endParaRPr>
          </a:p>
        </p:txBody>
      </p:sp>
    </p:spTree>
    <p:extLst>
      <p:ext uri="{BB962C8B-B14F-4D97-AF65-F5344CB8AC3E}">
        <p14:creationId xmlns:p14="http://schemas.microsoft.com/office/powerpoint/2010/main" val="4184370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E071365C-A75D-624D-8E65-E5B77542ADC3}"/>
              </a:ext>
            </a:extLst>
          </p:cNvPr>
          <p:cNvSpPr>
            <a:spLocks noGrp="1" noRot="1" noChangeAspect="1" noChangeArrowheads="1" noTextEdit="1"/>
          </p:cNvSpPr>
          <p:nvPr>
            <p:ph type="sldImg"/>
          </p:nvPr>
        </p:nvSpPr>
        <p:spPr>
          <a:ln/>
        </p:spPr>
      </p:sp>
      <p:sp>
        <p:nvSpPr>
          <p:cNvPr id="56322" name="Notes Placeholder 2">
            <a:extLst>
              <a:ext uri="{FF2B5EF4-FFF2-40B4-BE49-F238E27FC236}">
                <a16:creationId xmlns:a16="http://schemas.microsoft.com/office/drawing/2014/main" id="{20A6F509-8D19-8B46-94B1-9B51BA9174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56323" name="Slide Number Placeholder 3">
            <a:extLst>
              <a:ext uri="{FF2B5EF4-FFF2-40B4-BE49-F238E27FC236}">
                <a16:creationId xmlns:a16="http://schemas.microsoft.com/office/drawing/2014/main" id="{EF9A0CB8-AA9E-2548-8D41-588AF0E841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9692B91-076C-A042-B9FF-A2B54CA8529F}" type="slidenum">
              <a:rPr lang="en-GB" altLang="en-US" smtClean="0">
                <a:solidFill>
                  <a:srgbClr val="000000"/>
                </a:solidFill>
                <a:latin typeface="Arial" panose="020B0604020202020204" pitchFamily="34" charset="0"/>
              </a:rPr>
              <a:pPr/>
              <a:t>15</a:t>
            </a:fld>
            <a:endParaRPr lang="en-GB" altLang="en-US" dirty="0">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C848ECB8-C8FF-7F47-8BC2-2A4129E5C43F}"/>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65D4658B-DC8C-264F-959B-40B59EE079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58371" name="Slide Number Placeholder 3">
            <a:extLst>
              <a:ext uri="{FF2B5EF4-FFF2-40B4-BE49-F238E27FC236}">
                <a16:creationId xmlns:a16="http://schemas.microsoft.com/office/drawing/2014/main" id="{7F3869DE-8637-E749-ADA6-A06070BD89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7C78358-F85E-7A4E-AF42-D92C16C83F7B}" type="slidenum">
              <a:rPr lang="en-US" altLang="en-US" smtClean="0">
                <a:latin typeface="Arial" panose="020B0604020202020204" pitchFamily="34" charset="0"/>
              </a:rPr>
              <a:pPr/>
              <a:t>16</a:t>
            </a:fld>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2A00FF8B-5D46-F544-8F79-D8636CF9CFBF}"/>
              </a:ext>
            </a:extLst>
          </p:cNvPr>
          <p:cNvSpPr>
            <a:spLocks noGrp="1" noRot="1" noChangeAspect="1" noChangeArrowheads="1" noTextEdit="1"/>
          </p:cNvSpPr>
          <p:nvPr>
            <p:ph type="sldImg"/>
          </p:nvPr>
        </p:nvSpPr>
        <p:spPr>
          <a:ln/>
        </p:spPr>
      </p:sp>
      <p:sp>
        <p:nvSpPr>
          <p:cNvPr id="61442" name="Notes Placeholder 2">
            <a:extLst>
              <a:ext uri="{FF2B5EF4-FFF2-40B4-BE49-F238E27FC236}">
                <a16:creationId xmlns:a16="http://schemas.microsoft.com/office/drawing/2014/main" id="{97665A2A-5D5E-8040-9CA6-2197C6A8DB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61443" name="Slide Number Placeholder 3">
            <a:extLst>
              <a:ext uri="{FF2B5EF4-FFF2-40B4-BE49-F238E27FC236}">
                <a16:creationId xmlns:a16="http://schemas.microsoft.com/office/drawing/2014/main" id="{B7CAB55E-6E11-D44E-96AC-FCBFE18955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4BF3C8C-7567-994D-A4B2-A4C6F2A07C29}" type="slidenum">
              <a:rPr lang="en-GB" altLang="en-US" smtClean="0">
                <a:solidFill>
                  <a:srgbClr val="000000"/>
                </a:solidFill>
                <a:latin typeface="Arial" panose="020B0604020202020204" pitchFamily="34" charset="0"/>
              </a:rPr>
              <a:pPr/>
              <a:t>18</a:t>
            </a:fld>
            <a:endParaRPr lang="en-GB" altLang="en-US" dirty="0">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E071365C-A75D-624D-8E65-E5B77542ADC3}"/>
              </a:ext>
            </a:extLst>
          </p:cNvPr>
          <p:cNvSpPr>
            <a:spLocks noGrp="1" noRot="1" noChangeAspect="1" noChangeArrowheads="1" noTextEdit="1"/>
          </p:cNvSpPr>
          <p:nvPr>
            <p:ph type="sldImg"/>
          </p:nvPr>
        </p:nvSpPr>
        <p:spPr>
          <a:ln/>
        </p:spPr>
      </p:sp>
      <p:sp>
        <p:nvSpPr>
          <p:cNvPr id="56322" name="Notes Placeholder 2">
            <a:extLst>
              <a:ext uri="{FF2B5EF4-FFF2-40B4-BE49-F238E27FC236}">
                <a16:creationId xmlns:a16="http://schemas.microsoft.com/office/drawing/2014/main" id="{20A6F509-8D19-8B46-94B1-9B51BA9174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56323" name="Slide Number Placeholder 3">
            <a:extLst>
              <a:ext uri="{FF2B5EF4-FFF2-40B4-BE49-F238E27FC236}">
                <a16:creationId xmlns:a16="http://schemas.microsoft.com/office/drawing/2014/main" id="{EF9A0CB8-AA9E-2548-8D41-588AF0E841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9692B91-076C-A042-B9FF-A2B54CA8529F}" type="slidenum">
              <a:rPr lang="en-GB" altLang="en-US" smtClean="0">
                <a:solidFill>
                  <a:srgbClr val="000000"/>
                </a:solidFill>
                <a:latin typeface="Arial" panose="020B0604020202020204" pitchFamily="34" charset="0"/>
              </a:rPr>
              <a:pPr/>
              <a:t>20</a:t>
            </a:fld>
            <a:endParaRPr lang="en-GB"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183198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E071365C-A75D-624D-8E65-E5B77542ADC3}"/>
              </a:ext>
            </a:extLst>
          </p:cNvPr>
          <p:cNvSpPr>
            <a:spLocks noGrp="1" noRot="1" noChangeAspect="1" noChangeArrowheads="1" noTextEdit="1"/>
          </p:cNvSpPr>
          <p:nvPr>
            <p:ph type="sldImg"/>
          </p:nvPr>
        </p:nvSpPr>
        <p:spPr>
          <a:ln/>
        </p:spPr>
      </p:sp>
      <p:sp>
        <p:nvSpPr>
          <p:cNvPr id="56322" name="Notes Placeholder 2">
            <a:extLst>
              <a:ext uri="{FF2B5EF4-FFF2-40B4-BE49-F238E27FC236}">
                <a16:creationId xmlns:a16="http://schemas.microsoft.com/office/drawing/2014/main" id="{20A6F509-8D19-8B46-94B1-9B51BA9174E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56323" name="Slide Number Placeholder 3">
            <a:extLst>
              <a:ext uri="{FF2B5EF4-FFF2-40B4-BE49-F238E27FC236}">
                <a16:creationId xmlns:a16="http://schemas.microsoft.com/office/drawing/2014/main" id="{EF9A0CB8-AA9E-2548-8D41-588AF0E841B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49692B91-076C-A042-B9FF-A2B54CA8529F}" type="slidenum">
              <a:rPr lang="en-GB" altLang="en-US" smtClean="0">
                <a:solidFill>
                  <a:srgbClr val="000000"/>
                </a:solidFill>
                <a:latin typeface="Arial" panose="020B0604020202020204" pitchFamily="34" charset="0"/>
              </a:rPr>
              <a:pPr/>
              <a:t>21</a:t>
            </a:fld>
            <a:endParaRPr lang="en-GB"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677263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00EE962B-6B86-1145-B165-53C2F32B5053}"/>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ED2C6FB4-171E-CA4C-B988-211D3222D5E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64515" name="Slide Number Placeholder 3">
            <a:extLst>
              <a:ext uri="{FF2B5EF4-FFF2-40B4-BE49-F238E27FC236}">
                <a16:creationId xmlns:a16="http://schemas.microsoft.com/office/drawing/2014/main" id="{B17FA7EF-D081-414E-9B64-59CA01FCFD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2D3C995-0959-E545-8976-0250CA677289}" type="slidenum">
              <a:rPr lang="en-GB" altLang="en-US" smtClean="0">
                <a:solidFill>
                  <a:srgbClr val="000000"/>
                </a:solidFill>
                <a:latin typeface="Arial" panose="020B0604020202020204" pitchFamily="34" charset="0"/>
              </a:rPr>
              <a:pPr/>
              <a:t>22</a:t>
            </a:fld>
            <a:endParaRPr lang="en-GB" altLang="en-US" dirty="0">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7ED0454D-6009-F34E-99CE-34B62232454C}"/>
              </a:ext>
            </a:extLst>
          </p:cNvPr>
          <p:cNvSpPr>
            <a:spLocks noGrp="1" noRot="1" noChangeAspect="1" noChangeArrowheads="1" noTextEdit="1"/>
          </p:cNvSpPr>
          <p:nvPr>
            <p:ph type="sldImg"/>
          </p:nvPr>
        </p:nvSpPr>
        <p:spPr>
          <a:ln/>
        </p:spPr>
      </p:sp>
      <p:sp>
        <p:nvSpPr>
          <p:cNvPr id="66562" name="Notes Placeholder 2">
            <a:extLst>
              <a:ext uri="{FF2B5EF4-FFF2-40B4-BE49-F238E27FC236}">
                <a16:creationId xmlns:a16="http://schemas.microsoft.com/office/drawing/2014/main" id="{CEFF2FF8-A20C-B943-AF67-C4BE3D5B4F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66563" name="Slide Number Placeholder 3">
            <a:extLst>
              <a:ext uri="{FF2B5EF4-FFF2-40B4-BE49-F238E27FC236}">
                <a16:creationId xmlns:a16="http://schemas.microsoft.com/office/drawing/2014/main" id="{A2151ED9-3E9F-AF41-9F1E-C3839D1F72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B7984D9-2AAE-5A49-985D-D20A8C85205C}" type="slidenum">
              <a:rPr lang="en-GB" altLang="en-US" smtClean="0">
                <a:latin typeface="Arial" panose="020B0604020202020204" pitchFamily="34" charset="0"/>
              </a:rPr>
              <a:pPr/>
              <a:t>24</a:t>
            </a:fld>
            <a:endParaRPr lang="en-GB"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4948CA36-58CE-D641-8710-7D64D43D7406}"/>
              </a:ext>
            </a:extLst>
          </p:cNvPr>
          <p:cNvSpPr>
            <a:spLocks noGrp="1" noRot="1" noChangeAspect="1" noChangeArrowheads="1" noTextEdit="1"/>
          </p:cNvSpPr>
          <p:nvPr>
            <p:ph type="sldImg"/>
          </p:nvPr>
        </p:nvSpPr>
        <p:spPr>
          <a:ln/>
        </p:spPr>
      </p:sp>
      <p:sp>
        <p:nvSpPr>
          <p:cNvPr id="68610" name="Notes Placeholder 2">
            <a:extLst>
              <a:ext uri="{FF2B5EF4-FFF2-40B4-BE49-F238E27FC236}">
                <a16:creationId xmlns:a16="http://schemas.microsoft.com/office/drawing/2014/main" id="{7E119F34-CF55-CA4D-92BD-A6484803456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68611" name="Slide Number Placeholder 3">
            <a:extLst>
              <a:ext uri="{FF2B5EF4-FFF2-40B4-BE49-F238E27FC236}">
                <a16:creationId xmlns:a16="http://schemas.microsoft.com/office/drawing/2014/main" id="{1F58528D-2E0E-D84A-AB17-709C098E00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937A325-B74C-214C-98FC-C6CFC335534E}" type="slidenum">
              <a:rPr lang="en-GB" altLang="en-US" smtClean="0">
                <a:latin typeface="Arial" panose="020B0604020202020204" pitchFamily="34" charset="0"/>
              </a:rPr>
              <a:pPr/>
              <a:t>25</a:t>
            </a:fld>
            <a:endParaRPr lang="en-GB"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C5E0DAD7-1323-DF41-8E57-8363CCC9C3B7}"/>
              </a:ext>
            </a:extLst>
          </p:cNvPr>
          <p:cNvSpPr>
            <a:spLocks noGrp="1" noRot="1" noChangeAspect="1" noChangeArrowheads="1" noTextEdit="1"/>
          </p:cNvSpPr>
          <p:nvPr>
            <p:ph type="sldImg"/>
          </p:nvPr>
        </p:nvSpPr>
        <p:spPr>
          <a:ln/>
        </p:spPr>
      </p:sp>
      <p:sp>
        <p:nvSpPr>
          <p:cNvPr id="38914" name="Notes Placeholder 2">
            <a:extLst>
              <a:ext uri="{FF2B5EF4-FFF2-40B4-BE49-F238E27FC236}">
                <a16:creationId xmlns:a16="http://schemas.microsoft.com/office/drawing/2014/main" id="{CA3C5803-51A6-3A42-9520-B995400905E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38915" name="Slide Number Placeholder 3">
            <a:extLst>
              <a:ext uri="{FF2B5EF4-FFF2-40B4-BE49-F238E27FC236}">
                <a16:creationId xmlns:a16="http://schemas.microsoft.com/office/drawing/2014/main" id="{3A90F69A-989E-6549-B9EA-719869FAE3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D36C6F6B-B1C4-0041-ADE7-7E71A95E2CF8}" type="slidenum">
              <a:rPr lang="en-GB" altLang="en-US" smtClean="0">
                <a:latin typeface="Arial" panose="020B0604020202020204" pitchFamily="34" charset="0"/>
              </a:rPr>
              <a:pPr/>
              <a:t>2</a:t>
            </a:fld>
            <a:endParaRPr lang="en-GB"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F9287326-F2AB-DF46-BF3E-FB7C71D601A8}"/>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5A852AD3-EC9D-C143-8A06-DA1F2C479B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2164" name="Slide Number Placeholder 3">
            <a:extLst>
              <a:ext uri="{FF2B5EF4-FFF2-40B4-BE49-F238E27FC236}">
                <a16:creationId xmlns:a16="http://schemas.microsoft.com/office/drawing/2014/main" id="{84D16714-40C1-7148-ACEE-FA47628D42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7A7471E2-097C-894D-BBF5-67AD9FA22FFB}" type="slidenum">
              <a:rPr lang="en-GB" altLang="en-US">
                <a:latin typeface="Arial" panose="020B0604020202020204" pitchFamily="34" charset="0"/>
              </a:rPr>
              <a:pPr eaLnBrk="1" hangingPunct="1"/>
              <a:t>26</a:t>
            </a:fld>
            <a:endParaRPr lang="en-GB" altLang="en-US">
              <a:latin typeface="Arial" panose="020B0604020202020204" pitchFamily="34" charset="0"/>
            </a:endParaRPr>
          </a:p>
        </p:txBody>
      </p:sp>
    </p:spTree>
    <p:extLst>
      <p:ext uri="{BB962C8B-B14F-4D97-AF65-F5344CB8AC3E}">
        <p14:creationId xmlns:p14="http://schemas.microsoft.com/office/powerpoint/2010/main" val="798362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5B96E79E-0930-C740-9F45-F7AEB2597060}"/>
              </a:ext>
            </a:extLst>
          </p:cNvPr>
          <p:cNvSpPr>
            <a:spLocks noGrp="1" noRot="1" noChangeAspect="1" noChangeArrowheads="1" noTextEdit="1"/>
          </p:cNvSpPr>
          <p:nvPr>
            <p:ph type="sldImg"/>
          </p:nvPr>
        </p:nvSpPr>
        <p:spPr>
          <a:ln/>
        </p:spPr>
      </p:sp>
      <p:sp>
        <p:nvSpPr>
          <p:cNvPr id="70658" name="Notes Placeholder 2">
            <a:extLst>
              <a:ext uri="{FF2B5EF4-FFF2-40B4-BE49-F238E27FC236}">
                <a16:creationId xmlns:a16="http://schemas.microsoft.com/office/drawing/2014/main" id="{A8FEC17C-D3C0-DE48-BEAA-06995E9CB8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Eastman</a:t>
            </a:r>
          </a:p>
        </p:txBody>
      </p:sp>
      <p:sp>
        <p:nvSpPr>
          <p:cNvPr id="70659" name="Slide Number Placeholder 3">
            <a:extLst>
              <a:ext uri="{FF2B5EF4-FFF2-40B4-BE49-F238E27FC236}">
                <a16:creationId xmlns:a16="http://schemas.microsoft.com/office/drawing/2014/main" id="{E028441E-19E6-0740-9AD1-CF0E44F465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AA3FBF9-985A-F349-97B1-71AFFA52C20D}" type="slidenum">
              <a:rPr lang="en-GB" altLang="en-US" smtClean="0">
                <a:latin typeface="Arial" panose="020B0604020202020204" pitchFamily="34" charset="0"/>
              </a:rPr>
              <a:pPr/>
              <a:t>27</a:t>
            </a:fld>
            <a:endParaRPr lang="en-GB" altLang="en-US" dirty="0">
              <a:latin typeface="Arial" panose="020B0604020202020204" pitchFamily="34" charset="0"/>
            </a:endParaRPr>
          </a:p>
        </p:txBody>
      </p:sp>
    </p:spTree>
    <p:extLst>
      <p:ext uri="{BB962C8B-B14F-4D97-AF65-F5344CB8AC3E}">
        <p14:creationId xmlns:p14="http://schemas.microsoft.com/office/powerpoint/2010/main" val="3033134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7ED0454D-6009-F34E-99CE-34B62232454C}"/>
              </a:ext>
            </a:extLst>
          </p:cNvPr>
          <p:cNvSpPr>
            <a:spLocks noGrp="1" noRot="1" noChangeAspect="1" noChangeArrowheads="1" noTextEdit="1"/>
          </p:cNvSpPr>
          <p:nvPr>
            <p:ph type="sldImg"/>
          </p:nvPr>
        </p:nvSpPr>
        <p:spPr>
          <a:ln/>
        </p:spPr>
      </p:sp>
      <p:sp>
        <p:nvSpPr>
          <p:cNvPr id="66562" name="Notes Placeholder 2">
            <a:extLst>
              <a:ext uri="{FF2B5EF4-FFF2-40B4-BE49-F238E27FC236}">
                <a16:creationId xmlns:a16="http://schemas.microsoft.com/office/drawing/2014/main" id="{CEFF2FF8-A20C-B943-AF67-C4BE3D5B4F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66563" name="Slide Number Placeholder 3">
            <a:extLst>
              <a:ext uri="{FF2B5EF4-FFF2-40B4-BE49-F238E27FC236}">
                <a16:creationId xmlns:a16="http://schemas.microsoft.com/office/drawing/2014/main" id="{A2151ED9-3E9F-AF41-9F1E-C3839D1F72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B7984D9-2AAE-5A49-985D-D20A8C85205C}" type="slidenum">
              <a:rPr lang="en-GB" altLang="en-US" smtClean="0">
                <a:latin typeface="Arial" panose="020B0604020202020204" pitchFamily="34" charset="0"/>
              </a:rPr>
              <a:pPr/>
              <a:t>28</a:t>
            </a:fld>
            <a:endParaRPr lang="en-GB" altLang="en-US" dirty="0">
              <a:latin typeface="Arial" panose="020B0604020202020204" pitchFamily="34" charset="0"/>
            </a:endParaRPr>
          </a:p>
        </p:txBody>
      </p:sp>
    </p:spTree>
    <p:extLst>
      <p:ext uri="{BB962C8B-B14F-4D97-AF65-F5344CB8AC3E}">
        <p14:creationId xmlns:p14="http://schemas.microsoft.com/office/powerpoint/2010/main" val="1088230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4CAA14AF-2A76-654B-9CA3-F262586C2666}"/>
              </a:ext>
            </a:extLst>
          </p:cNvPr>
          <p:cNvSpPr>
            <a:spLocks noGrp="1" noRot="1" noChangeAspect="1" noChangeArrowheads="1" noTextEdit="1"/>
          </p:cNvSpPr>
          <p:nvPr>
            <p:ph type="sldImg"/>
          </p:nvPr>
        </p:nvSpPr>
        <p:spPr>
          <a:ln/>
        </p:spPr>
      </p:sp>
      <p:sp>
        <p:nvSpPr>
          <p:cNvPr id="72706" name="Notes Placeholder 2">
            <a:extLst>
              <a:ext uri="{FF2B5EF4-FFF2-40B4-BE49-F238E27FC236}">
                <a16:creationId xmlns:a16="http://schemas.microsoft.com/office/drawing/2014/main" id="{E76D8E62-5CA2-8443-A416-1C12BDEEB6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Eastman</a:t>
            </a:r>
          </a:p>
        </p:txBody>
      </p:sp>
      <p:sp>
        <p:nvSpPr>
          <p:cNvPr id="72707" name="Slide Number Placeholder 3">
            <a:extLst>
              <a:ext uri="{FF2B5EF4-FFF2-40B4-BE49-F238E27FC236}">
                <a16:creationId xmlns:a16="http://schemas.microsoft.com/office/drawing/2014/main" id="{E1979AC5-873E-2643-AC73-5574A34C7B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0797C4C-CD0E-A34D-8740-632E88337E55}" type="slidenum">
              <a:rPr lang="en-GB" altLang="en-US" smtClean="0">
                <a:latin typeface="Arial" panose="020B0604020202020204" pitchFamily="34" charset="0"/>
              </a:rPr>
              <a:pPr/>
              <a:t>29</a:t>
            </a:fld>
            <a:endParaRPr lang="en-GB" altLang="en-US"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966E6DBF-1C94-2F4C-992C-077FBB92BA99}"/>
              </a:ext>
            </a:extLst>
          </p:cNvPr>
          <p:cNvSpPr>
            <a:spLocks noGrp="1" noRot="1" noChangeAspect="1" noChangeArrowheads="1" noTextEdit="1"/>
          </p:cNvSpPr>
          <p:nvPr>
            <p:ph type="sldImg"/>
          </p:nvPr>
        </p:nvSpPr>
        <p:spPr>
          <a:ln/>
        </p:spPr>
      </p:sp>
      <p:sp>
        <p:nvSpPr>
          <p:cNvPr id="74754" name="Notes Placeholder 2">
            <a:extLst>
              <a:ext uri="{FF2B5EF4-FFF2-40B4-BE49-F238E27FC236}">
                <a16:creationId xmlns:a16="http://schemas.microsoft.com/office/drawing/2014/main" id="{518D308D-55BF-834D-93F2-86439519F1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Eastman</a:t>
            </a:r>
          </a:p>
        </p:txBody>
      </p:sp>
      <p:sp>
        <p:nvSpPr>
          <p:cNvPr id="74755" name="Slide Number Placeholder 3">
            <a:extLst>
              <a:ext uri="{FF2B5EF4-FFF2-40B4-BE49-F238E27FC236}">
                <a16:creationId xmlns:a16="http://schemas.microsoft.com/office/drawing/2014/main" id="{F22D5841-B103-0A41-A393-ABB35ECCBB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C29AD2A-61A4-2540-A9FF-07FE24B985D9}" type="slidenum">
              <a:rPr lang="en-GB" altLang="en-US" smtClean="0">
                <a:latin typeface="Arial" panose="020B0604020202020204" pitchFamily="34" charset="0"/>
              </a:rPr>
              <a:pPr/>
              <a:t>30</a:t>
            </a:fld>
            <a:endParaRPr lang="en-GB" altLang="en-US"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44738AF8-B29C-8B4C-BE6A-6E17A5D8BC47}"/>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1657798A-EF47-294C-9548-642E32F67C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1140" name="Slide Number Placeholder 3">
            <a:extLst>
              <a:ext uri="{FF2B5EF4-FFF2-40B4-BE49-F238E27FC236}">
                <a16:creationId xmlns:a16="http://schemas.microsoft.com/office/drawing/2014/main" id="{452B400B-578A-864F-ADB9-1E0A6CC6CD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fld id="{A455F95A-1E7D-064C-8309-F87EC76E7164}" type="slidenum">
              <a:rPr lang="en-GB" altLang="en-US">
                <a:latin typeface="Arial" panose="020B0604020202020204" pitchFamily="34" charset="0"/>
              </a:rPr>
              <a:pPr eaLnBrk="1" hangingPunct="1"/>
              <a:t>31</a:t>
            </a:fld>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51C378D0-40DB-A740-BD05-83E4C5C82064}"/>
              </a:ext>
            </a:extLst>
          </p:cNvPr>
          <p:cNvSpPr>
            <a:spLocks noGrp="1" noRot="1" noChangeAspect="1" noChangeArrowheads="1" noTextEdit="1"/>
          </p:cNvSpPr>
          <p:nvPr>
            <p:ph type="sldImg"/>
          </p:nvPr>
        </p:nvSpPr>
        <p:spPr>
          <a:ln/>
        </p:spPr>
      </p:sp>
      <p:sp>
        <p:nvSpPr>
          <p:cNvPr id="78850" name="Notes Placeholder 2">
            <a:extLst>
              <a:ext uri="{FF2B5EF4-FFF2-40B4-BE49-F238E27FC236}">
                <a16:creationId xmlns:a16="http://schemas.microsoft.com/office/drawing/2014/main" id="{2AA841A8-D22A-FD49-AEEE-64476640D6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78851" name="Slide Number Placeholder 3">
            <a:extLst>
              <a:ext uri="{FF2B5EF4-FFF2-40B4-BE49-F238E27FC236}">
                <a16:creationId xmlns:a16="http://schemas.microsoft.com/office/drawing/2014/main" id="{0CD82A3B-FC6C-214F-A970-B01C327C418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AC1FDC7-FEBC-6C41-9024-28B1A7153DD8}" type="slidenum">
              <a:rPr lang="en-GB" altLang="en-US" smtClean="0">
                <a:latin typeface="Arial" panose="020B0604020202020204" pitchFamily="34" charset="0"/>
              </a:rPr>
              <a:pPr/>
              <a:t>32</a:t>
            </a:fld>
            <a:endParaRPr lang="en-GB" altLang="en-US" dirty="0">
              <a:latin typeface="Arial" panose="020B0604020202020204" pitchFamily="34" charset="0"/>
            </a:endParaRPr>
          </a:p>
        </p:txBody>
      </p:sp>
    </p:spTree>
    <p:extLst>
      <p:ext uri="{BB962C8B-B14F-4D97-AF65-F5344CB8AC3E}">
        <p14:creationId xmlns:p14="http://schemas.microsoft.com/office/powerpoint/2010/main" val="3122695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E0DDE4CA-B8E4-E34E-8C6D-985635E23556}"/>
              </a:ext>
            </a:extLst>
          </p:cNvPr>
          <p:cNvSpPr>
            <a:spLocks noGrp="1" noRot="1" noChangeAspect="1" noChangeArrowheads="1" noTextEdit="1"/>
          </p:cNvSpPr>
          <p:nvPr>
            <p:ph type="sldImg"/>
          </p:nvPr>
        </p:nvSpPr>
        <p:spPr>
          <a:ln/>
        </p:spPr>
      </p:sp>
      <p:sp>
        <p:nvSpPr>
          <p:cNvPr id="88066" name="Notes Placeholder 2">
            <a:extLst>
              <a:ext uri="{FF2B5EF4-FFF2-40B4-BE49-F238E27FC236}">
                <a16:creationId xmlns:a16="http://schemas.microsoft.com/office/drawing/2014/main" id="{AABCAD46-9E5E-C548-9438-F9B5C1F522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88067" name="Slide Number Placeholder 3">
            <a:extLst>
              <a:ext uri="{FF2B5EF4-FFF2-40B4-BE49-F238E27FC236}">
                <a16:creationId xmlns:a16="http://schemas.microsoft.com/office/drawing/2014/main" id="{BBD1E22C-6684-9741-82DF-4D4517D0AE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ECB039A-C3C9-714E-8AAA-D0CE80A0E6C3}" type="slidenum">
              <a:rPr lang="en-GB" altLang="en-US" smtClean="0">
                <a:latin typeface="Arial" panose="020B0604020202020204" pitchFamily="34" charset="0"/>
              </a:rPr>
              <a:pPr/>
              <a:t>33</a:t>
            </a:fld>
            <a:endParaRPr lang="en-GB" altLang="en-US"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3B05DA00-7401-6E44-BC05-2239B879E35A}"/>
              </a:ext>
            </a:extLst>
          </p:cNvPr>
          <p:cNvSpPr>
            <a:spLocks noGrp="1" noRot="1" noChangeAspect="1" noChangeArrowheads="1" noTextEdit="1"/>
          </p:cNvSpPr>
          <p:nvPr>
            <p:ph type="sldImg"/>
          </p:nvPr>
        </p:nvSpPr>
        <p:spPr>
          <a:ln/>
        </p:spPr>
      </p:sp>
      <p:sp>
        <p:nvSpPr>
          <p:cNvPr id="80898" name="Notes Placeholder 2">
            <a:extLst>
              <a:ext uri="{FF2B5EF4-FFF2-40B4-BE49-F238E27FC236}">
                <a16:creationId xmlns:a16="http://schemas.microsoft.com/office/drawing/2014/main" id="{77A7A6AA-0246-E148-9AC9-172C86C7AB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80899" name="Slide Number Placeholder 3">
            <a:extLst>
              <a:ext uri="{FF2B5EF4-FFF2-40B4-BE49-F238E27FC236}">
                <a16:creationId xmlns:a16="http://schemas.microsoft.com/office/drawing/2014/main" id="{E5CA0360-0D60-6346-B942-CF8897358FA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C8DBBC48-7AE9-6A43-827D-7F90B7A40083}" type="slidenum">
              <a:rPr lang="en-GB" altLang="en-US" smtClean="0">
                <a:latin typeface="Arial" panose="020B0604020202020204" pitchFamily="34" charset="0"/>
              </a:rPr>
              <a:pPr/>
              <a:t>36</a:t>
            </a:fld>
            <a:endParaRPr lang="en-GB" altLang="en-US" dirty="0">
              <a:latin typeface="Arial" panose="020B0604020202020204" pitchFamily="34" charset="0"/>
            </a:endParaRPr>
          </a:p>
        </p:txBody>
      </p:sp>
    </p:spTree>
    <p:extLst>
      <p:ext uri="{BB962C8B-B14F-4D97-AF65-F5344CB8AC3E}">
        <p14:creationId xmlns:p14="http://schemas.microsoft.com/office/powerpoint/2010/main" val="2336651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12CFACED-4AC5-B648-A361-0C7EF8D40367}"/>
              </a:ext>
            </a:extLst>
          </p:cNvPr>
          <p:cNvSpPr>
            <a:spLocks noGrp="1" noRot="1" noChangeAspect="1" noChangeArrowheads="1" noTextEdit="1"/>
          </p:cNvSpPr>
          <p:nvPr>
            <p:ph type="sldImg"/>
          </p:nvPr>
        </p:nvSpPr>
        <p:spPr>
          <a:ln/>
        </p:spPr>
      </p:sp>
      <p:sp>
        <p:nvSpPr>
          <p:cNvPr id="90114" name="Notes Placeholder 2">
            <a:extLst>
              <a:ext uri="{FF2B5EF4-FFF2-40B4-BE49-F238E27FC236}">
                <a16:creationId xmlns:a16="http://schemas.microsoft.com/office/drawing/2014/main" id="{953E82A7-23A8-614B-9D2A-5A9A386D91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90115" name="Slide Number Placeholder 3">
            <a:extLst>
              <a:ext uri="{FF2B5EF4-FFF2-40B4-BE49-F238E27FC236}">
                <a16:creationId xmlns:a16="http://schemas.microsoft.com/office/drawing/2014/main" id="{8D3880F4-ACA8-2049-BB34-BD905FF42B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0D5F2BF8-CCAB-5149-A1CC-EC4CCC0C288B}" type="slidenum">
              <a:rPr lang="en-GB" altLang="en-US" smtClean="0">
                <a:latin typeface="Arial" panose="020B0604020202020204" pitchFamily="34" charset="0"/>
              </a:rPr>
              <a:pPr/>
              <a:t>37</a:t>
            </a:fld>
            <a:endParaRPr lang="en-GB"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AF5400E9-4112-7E4E-AC0B-4E3E2762C71A}"/>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A69E1D7E-229B-AA4B-A72B-25E3AA285E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40963" name="Slide Number Placeholder 3">
            <a:extLst>
              <a:ext uri="{FF2B5EF4-FFF2-40B4-BE49-F238E27FC236}">
                <a16:creationId xmlns:a16="http://schemas.microsoft.com/office/drawing/2014/main" id="{7227892E-F45B-1742-A00B-1F28B80DB0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F78AF54-F2C5-6146-BA2D-D674F51D8151}" type="slidenum">
              <a:rPr lang="en-GB" altLang="en-US" smtClean="0">
                <a:latin typeface="Arial" panose="020B0604020202020204" pitchFamily="34" charset="0"/>
              </a:rPr>
              <a:pPr/>
              <a:t>3</a:t>
            </a:fld>
            <a:endParaRPr lang="en-GB" altLang="en-US"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C5A7122F-0394-5B42-BC2E-F5D04022B3B5}"/>
              </a:ext>
            </a:extLst>
          </p:cNvPr>
          <p:cNvSpPr>
            <a:spLocks noGrp="1" noRot="1" noChangeAspect="1" noChangeArrowheads="1" noTextEdit="1"/>
          </p:cNvSpPr>
          <p:nvPr>
            <p:ph type="sldImg"/>
          </p:nvPr>
        </p:nvSpPr>
        <p:spPr>
          <a:ln/>
        </p:spPr>
      </p:sp>
      <p:sp>
        <p:nvSpPr>
          <p:cNvPr id="92162" name="Notes Placeholder 2">
            <a:extLst>
              <a:ext uri="{FF2B5EF4-FFF2-40B4-BE49-F238E27FC236}">
                <a16:creationId xmlns:a16="http://schemas.microsoft.com/office/drawing/2014/main" id="{2EE7A748-1D56-764C-B634-B86C13D824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92163" name="Slide Number Placeholder 3">
            <a:extLst>
              <a:ext uri="{FF2B5EF4-FFF2-40B4-BE49-F238E27FC236}">
                <a16:creationId xmlns:a16="http://schemas.microsoft.com/office/drawing/2014/main" id="{CE675AA4-E1E0-EE48-A9E5-A7B7B11ADB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2B63239D-FBCB-4C44-AAA8-73A2B7A2E6A1}" type="slidenum">
              <a:rPr lang="en-GB" altLang="en-US" smtClean="0">
                <a:latin typeface="Arial" panose="020B0604020202020204" pitchFamily="34" charset="0"/>
              </a:rPr>
              <a:pPr/>
              <a:t>38</a:t>
            </a:fld>
            <a:endParaRPr lang="en-GB"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D1DD6D93-A841-704A-A0E1-E3F76DFB4204}"/>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22DD3B71-256F-974A-AD9B-FC7E18A238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54275" name="Slide Number Placeholder 3">
            <a:extLst>
              <a:ext uri="{FF2B5EF4-FFF2-40B4-BE49-F238E27FC236}">
                <a16:creationId xmlns:a16="http://schemas.microsoft.com/office/drawing/2014/main" id="{3ED019F3-936B-3B42-8E9C-E0B9F3CF5E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3161EFB-AE62-AD46-B354-4FE6CF35FA85}" type="slidenum">
              <a:rPr lang="en-GB" altLang="en-US" smtClean="0">
                <a:solidFill>
                  <a:srgbClr val="000000"/>
                </a:solidFill>
              </a:rPr>
              <a:pPr>
                <a:spcBef>
                  <a:spcPct val="0"/>
                </a:spcBef>
              </a:pPr>
              <a:t>4</a:t>
            </a:fld>
            <a:endParaRPr lang="en-GB" altLang="en-US" dirty="0">
              <a:solidFill>
                <a:srgbClr val="000000"/>
              </a:solidFill>
            </a:endParaRPr>
          </a:p>
        </p:txBody>
      </p:sp>
    </p:spTree>
    <p:extLst>
      <p:ext uri="{BB962C8B-B14F-4D97-AF65-F5344CB8AC3E}">
        <p14:creationId xmlns:p14="http://schemas.microsoft.com/office/powerpoint/2010/main" val="145718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AF5400E9-4112-7E4E-AC0B-4E3E2762C71A}"/>
              </a:ext>
            </a:extLst>
          </p:cNvPr>
          <p:cNvSpPr>
            <a:spLocks noGrp="1" noRot="1" noChangeAspect="1" noChangeArrowheads="1" noTextEdit="1"/>
          </p:cNvSpPr>
          <p:nvPr>
            <p:ph type="sldImg"/>
          </p:nvPr>
        </p:nvSpPr>
        <p:spPr>
          <a:ln/>
        </p:spPr>
      </p:sp>
      <p:sp>
        <p:nvSpPr>
          <p:cNvPr id="40962" name="Notes Placeholder 2">
            <a:extLst>
              <a:ext uri="{FF2B5EF4-FFF2-40B4-BE49-F238E27FC236}">
                <a16:creationId xmlns:a16="http://schemas.microsoft.com/office/drawing/2014/main" id="{A69E1D7E-229B-AA4B-A72B-25E3AA285E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40963" name="Slide Number Placeholder 3">
            <a:extLst>
              <a:ext uri="{FF2B5EF4-FFF2-40B4-BE49-F238E27FC236}">
                <a16:creationId xmlns:a16="http://schemas.microsoft.com/office/drawing/2014/main" id="{7227892E-F45B-1742-A00B-1F28B80DB0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5F78AF54-F2C5-6146-BA2D-D674F51D8151}" type="slidenum">
              <a:rPr lang="en-GB" altLang="en-US" smtClean="0">
                <a:latin typeface="Arial" panose="020B0604020202020204" pitchFamily="34" charset="0"/>
              </a:rPr>
              <a:pPr/>
              <a:t>5</a:t>
            </a:fld>
            <a:endParaRPr lang="en-GB" altLang="en-US" dirty="0">
              <a:latin typeface="Arial" panose="020B0604020202020204" pitchFamily="34" charset="0"/>
            </a:endParaRPr>
          </a:p>
        </p:txBody>
      </p:sp>
    </p:spTree>
    <p:extLst>
      <p:ext uri="{BB962C8B-B14F-4D97-AF65-F5344CB8AC3E}">
        <p14:creationId xmlns:p14="http://schemas.microsoft.com/office/powerpoint/2010/main" val="575627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9EF4BE32-2E4E-BF47-A7C3-6EABD99B0628}"/>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82D4E731-E5E1-F94A-8626-3F48E2E959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43011" name="Slide Number Placeholder 3">
            <a:extLst>
              <a:ext uri="{FF2B5EF4-FFF2-40B4-BE49-F238E27FC236}">
                <a16:creationId xmlns:a16="http://schemas.microsoft.com/office/drawing/2014/main" id="{A27010C2-4550-DC44-B1A3-885A8EF12E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B19109C-C1B6-0F40-920E-5A9FCCCAEA51}" type="slidenum">
              <a:rPr lang="en-GB" altLang="en-US" smtClean="0">
                <a:latin typeface="Arial" panose="020B0604020202020204" pitchFamily="34" charset="0"/>
              </a:rPr>
              <a:pPr/>
              <a:t>6</a:t>
            </a:fld>
            <a:endParaRPr lang="en-GB"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1ABA14F7-EE09-D147-B1E8-8159B35420EB}"/>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A5ECF56A-33B2-8040-9D74-D3A852FE63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45059" name="Slide Number Placeholder 3">
            <a:extLst>
              <a:ext uri="{FF2B5EF4-FFF2-40B4-BE49-F238E27FC236}">
                <a16:creationId xmlns:a16="http://schemas.microsoft.com/office/drawing/2014/main" id="{5FD73A94-3E6C-334D-99F1-9418EC133D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849C92B4-6851-E84C-BB7F-70B0E503010F}" type="slidenum">
              <a:rPr lang="en-US" altLang="en-US" smtClean="0">
                <a:latin typeface="Arial" panose="020B0604020202020204" pitchFamily="34" charset="0"/>
              </a:rPr>
              <a:pPr/>
              <a:t>8</a:t>
            </a:fld>
            <a:endParaRPr lang="en-US" altLang="en-US" dirty="0">
              <a:latin typeface="Arial" panose="020B0604020202020204" pitchFamily="34" charset="0"/>
            </a:endParaRPr>
          </a:p>
        </p:txBody>
      </p:sp>
    </p:spTree>
    <p:extLst>
      <p:ext uri="{BB962C8B-B14F-4D97-AF65-F5344CB8AC3E}">
        <p14:creationId xmlns:p14="http://schemas.microsoft.com/office/powerpoint/2010/main" val="4049928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CDA9276F-61F6-D543-AED7-78C82426452D}"/>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11261BE4-112F-7847-A05E-452274EACE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47107" name="Slide Number Placeholder 3">
            <a:extLst>
              <a:ext uri="{FF2B5EF4-FFF2-40B4-BE49-F238E27FC236}">
                <a16:creationId xmlns:a16="http://schemas.microsoft.com/office/drawing/2014/main" id="{E08004FB-7E2E-AE46-8533-589A3578F09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7AEA7831-27AA-EB4F-B30F-2806C22386B4}" type="slidenum">
              <a:rPr lang="en-GB" altLang="en-US" smtClean="0">
                <a:latin typeface="Arial" panose="020B0604020202020204" pitchFamily="34" charset="0"/>
              </a:rPr>
              <a:pPr/>
              <a:t>9</a:t>
            </a:fld>
            <a:endParaRPr lang="en-GB"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B9DE7AAF-DAF4-9D4F-8CA4-BF1A14C62092}"/>
              </a:ext>
            </a:extLst>
          </p:cNvPr>
          <p:cNvSpPr>
            <a:spLocks noGrp="1" noRot="1" noChangeAspect="1" noChangeArrowheads="1" noTextEdit="1"/>
          </p:cNvSpPr>
          <p:nvPr>
            <p:ph type="sldImg"/>
          </p:nvPr>
        </p:nvSpPr>
        <p:spPr>
          <a:ln/>
        </p:spPr>
      </p:sp>
      <p:sp>
        <p:nvSpPr>
          <p:cNvPr id="49154" name="Notes Placeholder 2">
            <a:extLst>
              <a:ext uri="{FF2B5EF4-FFF2-40B4-BE49-F238E27FC236}">
                <a16:creationId xmlns:a16="http://schemas.microsoft.com/office/drawing/2014/main" id="{1D597400-BE20-D248-971E-AB68DA01CA8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49155" name="Slide Number Placeholder 3">
            <a:extLst>
              <a:ext uri="{FF2B5EF4-FFF2-40B4-BE49-F238E27FC236}">
                <a16:creationId xmlns:a16="http://schemas.microsoft.com/office/drawing/2014/main" id="{E4B3BACF-9726-2346-9E0A-801C95206E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B2B6C319-5090-DF48-9A95-FD868D521F1C}" type="slidenum">
              <a:rPr lang="en-GB" altLang="en-US" smtClean="0">
                <a:latin typeface="Arial" panose="020B0604020202020204" pitchFamily="34" charset="0"/>
              </a:rPr>
              <a:pPr/>
              <a:t>10</a:t>
            </a:fld>
            <a:endParaRPr lang="en-GB"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6FD2C37-5FF7-134C-81C7-B99FC8604ED9}"/>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F143B306-589F-714F-9945-BF8A667EBC59}"/>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FB4DB3AA-CF52-9141-91C2-388CF60FF0D7}"/>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dirty="0">
                  <a:cs typeface="Arial" charset="0"/>
                </a:endParaRPr>
              </a:p>
            </p:txBody>
          </p:sp>
          <p:sp>
            <p:nvSpPr>
              <p:cNvPr id="9" name="Freeform 5">
                <a:extLst>
                  <a:ext uri="{FF2B5EF4-FFF2-40B4-BE49-F238E27FC236}">
                    <a16:creationId xmlns:a16="http://schemas.microsoft.com/office/drawing/2014/main" id="{76880F06-3C96-7D42-B4C0-AE494EB22020}"/>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dirty="0">
                  <a:cs typeface="Arial" charset="0"/>
                </a:endParaRPr>
              </a:p>
            </p:txBody>
          </p:sp>
          <p:sp>
            <p:nvSpPr>
              <p:cNvPr id="10" name="Freeform 6">
                <a:extLst>
                  <a:ext uri="{FF2B5EF4-FFF2-40B4-BE49-F238E27FC236}">
                    <a16:creationId xmlns:a16="http://schemas.microsoft.com/office/drawing/2014/main" id="{4BE0325C-DE21-EB4C-9981-526F655CD5C9}"/>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dirty="0">
                  <a:cs typeface="Arial" charset="0"/>
                </a:endParaRPr>
              </a:p>
            </p:txBody>
          </p:sp>
          <p:sp>
            <p:nvSpPr>
              <p:cNvPr id="11" name="Freeform 7">
                <a:extLst>
                  <a:ext uri="{FF2B5EF4-FFF2-40B4-BE49-F238E27FC236}">
                    <a16:creationId xmlns:a16="http://schemas.microsoft.com/office/drawing/2014/main" id="{D5B17EDC-B613-D24D-9088-2BFFDEFFE2D6}"/>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8">
                <a:extLst>
                  <a:ext uri="{FF2B5EF4-FFF2-40B4-BE49-F238E27FC236}">
                    <a16:creationId xmlns:a16="http://schemas.microsoft.com/office/drawing/2014/main" id="{DC6680D5-32C9-B84B-8E1A-E2929445DB7E}"/>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dirty="0">
                  <a:cs typeface="Arial" charset="0"/>
                </a:endParaRPr>
              </a:p>
            </p:txBody>
          </p:sp>
        </p:grpSp>
        <p:sp>
          <p:nvSpPr>
            <p:cNvPr id="6" name="Freeform 9">
              <a:extLst>
                <a:ext uri="{FF2B5EF4-FFF2-40B4-BE49-F238E27FC236}">
                  <a16:creationId xmlns:a16="http://schemas.microsoft.com/office/drawing/2014/main" id="{DF3A0FDD-7A09-374D-ABE5-73866390631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dirty="0">
                <a:cs typeface="Arial" charset="0"/>
              </a:endParaRPr>
            </a:p>
          </p:txBody>
        </p:sp>
        <p:sp>
          <p:nvSpPr>
            <p:cNvPr id="7" name="Freeform 10">
              <a:extLst>
                <a:ext uri="{FF2B5EF4-FFF2-40B4-BE49-F238E27FC236}">
                  <a16:creationId xmlns:a16="http://schemas.microsoft.com/office/drawing/2014/main" id="{181FB039-ADEE-6649-A1F6-5C3D1C24C32B}"/>
                </a:ext>
              </a:extLst>
            </p:cNvPr>
            <p:cNvSpPr>
              <a:spLocks/>
            </p:cNvSpPr>
            <p:nvPr/>
          </p:nvSpPr>
          <p:spPr bwMode="hidden">
            <a:xfrm>
              <a:off x="0" y="0"/>
              <a:ext cx="5758" cy="1776"/>
            </a:xfrm>
            <a:custGeom>
              <a:avLst/>
              <a:gdLst>
                <a:gd name="T0" fmla="*/ 0 w 5740"/>
                <a:gd name="T1" fmla="*/ 0 h 1906"/>
                <a:gd name="T2" fmla="*/ 0 w 5740"/>
                <a:gd name="T3" fmla="*/ 129 h 1906"/>
                <a:gd name="T4" fmla="*/ 6465 w 5740"/>
                <a:gd name="T5" fmla="*/ 129 h 1906"/>
                <a:gd name="T6" fmla="*/ 646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9799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979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a:extLst>
              <a:ext uri="{FF2B5EF4-FFF2-40B4-BE49-F238E27FC236}">
                <a16:creationId xmlns:a16="http://schemas.microsoft.com/office/drawing/2014/main" id="{67AD3849-E1BC-6148-8F65-9072766A92D5}"/>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14" name="Rectangle 14">
            <a:extLst>
              <a:ext uri="{FF2B5EF4-FFF2-40B4-BE49-F238E27FC236}">
                <a16:creationId xmlns:a16="http://schemas.microsoft.com/office/drawing/2014/main" id="{00A51886-E6E0-1E42-8FC9-852E84A5A226}"/>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
        <p:nvSpPr>
          <p:cNvPr id="15" name="Rectangle 15">
            <a:extLst>
              <a:ext uri="{FF2B5EF4-FFF2-40B4-BE49-F238E27FC236}">
                <a16:creationId xmlns:a16="http://schemas.microsoft.com/office/drawing/2014/main" id="{53920CF9-9CF0-1548-A6A8-6C13CC7C1937}"/>
              </a:ext>
            </a:extLst>
          </p:cNvPr>
          <p:cNvSpPr>
            <a:spLocks noGrp="1" noChangeArrowheads="1"/>
          </p:cNvSpPr>
          <p:nvPr>
            <p:ph type="sldNum" sz="quarter" idx="12"/>
          </p:nvPr>
        </p:nvSpPr>
        <p:spPr>
          <a:xfrm>
            <a:off x="6553200" y="6254750"/>
            <a:ext cx="2133600" cy="476250"/>
          </a:xfrm>
        </p:spPr>
        <p:txBody>
          <a:bodyPr/>
          <a:lstStyle>
            <a:lvl1pPr>
              <a:defRPr/>
            </a:lvl1pPr>
          </a:lstStyle>
          <a:p>
            <a:pPr>
              <a:defRPr/>
            </a:pPr>
            <a:fld id="{3E86B784-F877-4342-855A-F1197214DA0F}" type="slidenum">
              <a:rPr lang="en-US" altLang="en-US"/>
              <a:pPr>
                <a:defRPr/>
              </a:pPr>
              <a:t>‹#›</a:t>
            </a:fld>
            <a:endParaRPr lang="en-US" altLang="en-US" dirty="0"/>
          </a:p>
        </p:txBody>
      </p:sp>
    </p:spTree>
    <p:extLst>
      <p:ext uri="{BB962C8B-B14F-4D97-AF65-F5344CB8AC3E}">
        <p14:creationId xmlns:p14="http://schemas.microsoft.com/office/powerpoint/2010/main" val="193474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CF41EDE-6E7B-4C4E-B446-081D021273B2}"/>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
            <a:extLst>
              <a:ext uri="{FF2B5EF4-FFF2-40B4-BE49-F238E27FC236}">
                <a16:creationId xmlns:a16="http://schemas.microsoft.com/office/drawing/2014/main" id="{59100A3D-3283-7F47-90CD-F75CAC5FE98D}"/>
              </a:ext>
            </a:extLst>
          </p:cNvPr>
          <p:cNvSpPr>
            <a:spLocks noGrp="1" noChangeArrowheads="1"/>
          </p:cNvSpPr>
          <p:nvPr>
            <p:ph type="sldNum" sz="quarter" idx="11"/>
          </p:nvPr>
        </p:nvSpPr>
        <p:spPr/>
        <p:txBody>
          <a:bodyPr/>
          <a:lstStyle>
            <a:lvl1pPr>
              <a:defRPr/>
            </a:lvl1pPr>
          </a:lstStyle>
          <a:p>
            <a:pPr>
              <a:defRPr/>
            </a:pPr>
            <a:fld id="{D54B38A4-9B07-C44A-B0F0-02EF2559FCEF}" type="slidenum">
              <a:rPr lang="en-US" altLang="en-US"/>
              <a:pPr>
                <a:defRPr/>
              </a:pPr>
              <a:t>‹#›</a:t>
            </a:fld>
            <a:endParaRPr lang="en-US" altLang="en-US" dirty="0"/>
          </a:p>
        </p:txBody>
      </p:sp>
      <p:sp>
        <p:nvSpPr>
          <p:cNvPr id="6" name="Rectangle 14">
            <a:extLst>
              <a:ext uri="{FF2B5EF4-FFF2-40B4-BE49-F238E27FC236}">
                <a16:creationId xmlns:a16="http://schemas.microsoft.com/office/drawing/2014/main" id="{04F555BD-CC77-0848-A3F7-FFB596BEEE13}"/>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4238164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A2765684-7778-E84D-9F71-DC6A04EDDB67}"/>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
            <a:extLst>
              <a:ext uri="{FF2B5EF4-FFF2-40B4-BE49-F238E27FC236}">
                <a16:creationId xmlns:a16="http://schemas.microsoft.com/office/drawing/2014/main" id="{1EAD4346-1146-D349-A2A0-F9191C829ECF}"/>
              </a:ext>
            </a:extLst>
          </p:cNvPr>
          <p:cNvSpPr>
            <a:spLocks noGrp="1" noChangeArrowheads="1"/>
          </p:cNvSpPr>
          <p:nvPr>
            <p:ph type="sldNum" sz="quarter" idx="11"/>
          </p:nvPr>
        </p:nvSpPr>
        <p:spPr/>
        <p:txBody>
          <a:bodyPr/>
          <a:lstStyle>
            <a:lvl1pPr>
              <a:defRPr/>
            </a:lvl1pPr>
          </a:lstStyle>
          <a:p>
            <a:pPr>
              <a:defRPr/>
            </a:pPr>
            <a:fld id="{9AD425A0-AA7E-8047-8943-463AE02817AC}" type="slidenum">
              <a:rPr lang="en-US" altLang="en-US"/>
              <a:pPr>
                <a:defRPr/>
              </a:pPr>
              <a:t>‹#›</a:t>
            </a:fld>
            <a:endParaRPr lang="en-US" altLang="en-US" dirty="0"/>
          </a:p>
        </p:txBody>
      </p:sp>
      <p:sp>
        <p:nvSpPr>
          <p:cNvPr id="6" name="Rectangle 14">
            <a:extLst>
              <a:ext uri="{FF2B5EF4-FFF2-40B4-BE49-F238E27FC236}">
                <a16:creationId xmlns:a16="http://schemas.microsoft.com/office/drawing/2014/main" id="{C7B3C449-D9ED-2E44-A6AD-BE2E3F6BE1B4}"/>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40696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27236446-EEE2-6742-8EF3-6CFB09E903D1}"/>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
            <a:extLst>
              <a:ext uri="{FF2B5EF4-FFF2-40B4-BE49-F238E27FC236}">
                <a16:creationId xmlns:a16="http://schemas.microsoft.com/office/drawing/2014/main" id="{D069CB3A-881E-E74B-BDAF-F34C7D266798}"/>
              </a:ext>
            </a:extLst>
          </p:cNvPr>
          <p:cNvSpPr>
            <a:spLocks noGrp="1" noChangeArrowheads="1"/>
          </p:cNvSpPr>
          <p:nvPr>
            <p:ph type="sldNum" sz="quarter" idx="11"/>
          </p:nvPr>
        </p:nvSpPr>
        <p:spPr/>
        <p:txBody>
          <a:bodyPr/>
          <a:lstStyle>
            <a:lvl1pPr>
              <a:defRPr/>
            </a:lvl1pPr>
          </a:lstStyle>
          <a:p>
            <a:pPr>
              <a:defRPr/>
            </a:pPr>
            <a:fld id="{E98B5EAE-5121-7C40-B23B-53DFAB387545}" type="slidenum">
              <a:rPr lang="en-US" altLang="en-US"/>
              <a:pPr>
                <a:defRPr/>
              </a:pPr>
              <a:t>‹#›</a:t>
            </a:fld>
            <a:endParaRPr lang="en-US" altLang="en-US" dirty="0"/>
          </a:p>
        </p:txBody>
      </p:sp>
      <p:sp>
        <p:nvSpPr>
          <p:cNvPr id="7" name="Rectangle 14">
            <a:extLst>
              <a:ext uri="{FF2B5EF4-FFF2-40B4-BE49-F238E27FC236}">
                <a16:creationId xmlns:a16="http://schemas.microsoft.com/office/drawing/2014/main" id="{3401D774-AEDC-ED4A-8C50-A0CF9E9CF89A}"/>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552281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D0A7F44B-1B18-D445-AFDA-BC8493B87B49}"/>
              </a:ext>
            </a:extLst>
          </p:cNvPr>
          <p:cNvSpPr>
            <a:spLocks noGrp="1" noChangeArrowheads="1"/>
          </p:cNvSpPr>
          <p:nvPr>
            <p:ph type="dt" sz="half" idx="10"/>
          </p:nvPr>
        </p:nvSpPr>
        <p:spPr/>
        <p:txBody>
          <a:bodyPr/>
          <a:lstStyle>
            <a:lvl1pPr>
              <a:defRPr/>
            </a:lvl1pPr>
          </a:lstStyle>
          <a:p>
            <a:pPr>
              <a:defRPr/>
            </a:pPr>
            <a:endParaRPr lang="en-US" dirty="0"/>
          </a:p>
        </p:txBody>
      </p:sp>
      <p:sp>
        <p:nvSpPr>
          <p:cNvPr id="7" name="Rectangle 3">
            <a:extLst>
              <a:ext uri="{FF2B5EF4-FFF2-40B4-BE49-F238E27FC236}">
                <a16:creationId xmlns:a16="http://schemas.microsoft.com/office/drawing/2014/main" id="{B32230B5-4F9F-CC42-9548-2D4C29F61E67}"/>
              </a:ext>
            </a:extLst>
          </p:cNvPr>
          <p:cNvSpPr>
            <a:spLocks noGrp="1" noChangeArrowheads="1"/>
          </p:cNvSpPr>
          <p:nvPr>
            <p:ph type="sldNum" sz="quarter" idx="11"/>
          </p:nvPr>
        </p:nvSpPr>
        <p:spPr/>
        <p:txBody>
          <a:bodyPr/>
          <a:lstStyle>
            <a:lvl1pPr>
              <a:defRPr/>
            </a:lvl1pPr>
          </a:lstStyle>
          <a:p>
            <a:pPr>
              <a:defRPr/>
            </a:pPr>
            <a:fld id="{CB7120FD-DAC4-AB49-AD25-8695BD239960}" type="slidenum">
              <a:rPr lang="en-US" altLang="en-US"/>
              <a:pPr>
                <a:defRPr/>
              </a:pPr>
              <a:t>‹#›</a:t>
            </a:fld>
            <a:endParaRPr lang="en-US" altLang="en-US" dirty="0"/>
          </a:p>
        </p:txBody>
      </p:sp>
      <p:sp>
        <p:nvSpPr>
          <p:cNvPr id="8" name="Rectangle 14">
            <a:extLst>
              <a:ext uri="{FF2B5EF4-FFF2-40B4-BE49-F238E27FC236}">
                <a16:creationId xmlns:a16="http://schemas.microsoft.com/office/drawing/2014/main" id="{B0488EAA-187A-C846-B6B5-2FB8242A54FE}"/>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130766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9614000-DFC3-5049-A52B-DEF6747FDB20}"/>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2520BF25-23AB-7C4C-9136-A10BA4CA4737}"/>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B4DB0D8D-3DBD-EB44-9451-CC50BC2F6217}"/>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cs typeface="Arial" charset="0"/>
                </a:endParaRPr>
              </a:p>
            </p:txBody>
          </p:sp>
          <p:sp>
            <p:nvSpPr>
              <p:cNvPr id="9" name="Freeform 5">
                <a:extLst>
                  <a:ext uri="{FF2B5EF4-FFF2-40B4-BE49-F238E27FC236}">
                    <a16:creationId xmlns:a16="http://schemas.microsoft.com/office/drawing/2014/main" id="{1E786E6A-A000-644E-863D-A7A3F1C10F0E}"/>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cs typeface="Arial" charset="0"/>
                </a:endParaRPr>
              </a:p>
            </p:txBody>
          </p:sp>
          <p:sp>
            <p:nvSpPr>
              <p:cNvPr id="10" name="Freeform 6">
                <a:extLst>
                  <a:ext uri="{FF2B5EF4-FFF2-40B4-BE49-F238E27FC236}">
                    <a16:creationId xmlns:a16="http://schemas.microsoft.com/office/drawing/2014/main" id="{4BEBAB34-3523-C842-8C5B-C40775F88E7F}"/>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cs typeface="Arial" charset="0"/>
                </a:endParaRPr>
              </a:p>
            </p:txBody>
          </p:sp>
          <p:sp>
            <p:nvSpPr>
              <p:cNvPr id="11" name="Freeform 7">
                <a:extLst>
                  <a:ext uri="{FF2B5EF4-FFF2-40B4-BE49-F238E27FC236}">
                    <a16:creationId xmlns:a16="http://schemas.microsoft.com/office/drawing/2014/main" id="{97E7EC0E-C0C0-7F46-A65B-C4097A1F1606}"/>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8">
                <a:extLst>
                  <a:ext uri="{FF2B5EF4-FFF2-40B4-BE49-F238E27FC236}">
                    <a16:creationId xmlns:a16="http://schemas.microsoft.com/office/drawing/2014/main" id="{FD34BCFB-8370-1140-8112-2F733446900A}"/>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cs typeface="Arial" charset="0"/>
                </a:endParaRPr>
              </a:p>
            </p:txBody>
          </p:sp>
        </p:grpSp>
        <p:sp>
          <p:nvSpPr>
            <p:cNvPr id="6" name="Freeform 9">
              <a:extLst>
                <a:ext uri="{FF2B5EF4-FFF2-40B4-BE49-F238E27FC236}">
                  <a16:creationId xmlns:a16="http://schemas.microsoft.com/office/drawing/2014/main" id="{ED08C292-6CDE-4544-8507-C18E48E8AF63}"/>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cs typeface="Arial" charset="0"/>
              </a:endParaRPr>
            </a:p>
          </p:txBody>
        </p:sp>
        <p:sp>
          <p:nvSpPr>
            <p:cNvPr id="7" name="Freeform 10">
              <a:extLst>
                <a:ext uri="{FF2B5EF4-FFF2-40B4-BE49-F238E27FC236}">
                  <a16:creationId xmlns:a16="http://schemas.microsoft.com/office/drawing/2014/main" id="{892E18FF-7BAE-BC4C-A831-147867B60C40}"/>
                </a:ext>
              </a:extLst>
            </p:cNvPr>
            <p:cNvSpPr>
              <a:spLocks/>
            </p:cNvSpPr>
            <p:nvPr/>
          </p:nvSpPr>
          <p:spPr bwMode="hidden">
            <a:xfrm>
              <a:off x="0" y="0"/>
              <a:ext cx="5758" cy="1776"/>
            </a:xfrm>
            <a:custGeom>
              <a:avLst/>
              <a:gdLst>
                <a:gd name="T0" fmla="*/ 0 w 5740"/>
                <a:gd name="T1" fmla="*/ 0 h 1906"/>
                <a:gd name="T2" fmla="*/ 0 w 5740"/>
                <a:gd name="T3" fmla="*/ 159 h 1906"/>
                <a:gd name="T4" fmla="*/ 6405 w 5740"/>
                <a:gd name="T5" fmla="*/ 159 h 1906"/>
                <a:gd name="T6" fmla="*/ 640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9799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979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a:extLst>
              <a:ext uri="{FF2B5EF4-FFF2-40B4-BE49-F238E27FC236}">
                <a16:creationId xmlns:a16="http://schemas.microsoft.com/office/drawing/2014/main" id="{E8554483-4EF5-4548-913A-1A2769CA5B81}"/>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14" name="Rectangle 14">
            <a:extLst>
              <a:ext uri="{FF2B5EF4-FFF2-40B4-BE49-F238E27FC236}">
                <a16:creationId xmlns:a16="http://schemas.microsoft.com/office/drawing/2014/main" id="{5D8FB1D1-29D9-E344-A008-743C7F3B1ADB}"/>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
        <p:nvSpPr>
          <p:cNvPr id="15" name="Rectangle 15">
            <a:extLst>
              <a:ext uri="{FF2B5EF4-FFF2-40B4-BE49-F238E27FC236}">
                <a16:creationId xmlns:a16="http://schemas.microsoft.com/office/drawing/2014/main" id="{BEF39E9D-4A6E-8441-8ED4-9B8A8F222BE1}"/>
              </a:ext>
            </a:extLst>
          </p:cNvPr>
          <p:cNvSpPr>
            <a:spLocks noGrp="1" noChangeArrowheads="1"/>
          </p:cNvSpPr>
          <p:nvPr>
            <p:ph type="sldNum" sz="quarter" idx="12"/>
          </p:nvPr>
        </p:nvSpPr>
        <p:spPr>
          <a:xfrm>
            <a:off x="6553200" y="6254750"/>
            <a:ext cx="2133600" cy="476250"/>
          </a:xfrm>
        </p:spPr>
        <p:txBody>
          <a:bodyPr/>
          <a:lstStyle>
            <a:lvl1pPr>
              <a:defRPr/>
            </a:lvl1pPr>
          </a:lstStyle>
          <a:p>
            <a:pPr>
              <a:defRPr/>
            </a:pPr>
            <a:fld id="{8EA9F84D-6E20-D441-AF11-18C140EEBC45}" type="slidenum">
              <a:rPr lang="en-US" altLang="en-US"/>
              <a:pPr>
                <a:defRPr/>
              </a:pPr>
              <a:t>‹#›</a:t>
            </a:fld>
            <a:endParaRPr lang="en-US" altLang="en-US" dirty="0"/>
          </a:p>
        </p:txBody>
      </p:sp>
    </p:spTree>
    <p:extLst>
      <p:ext uri="{BB962C8B-B14F-4D97-AF65-F5344CB8AC3E}">
        <p14:creationId xmlns:p14="http://schemas.microsoft.com/office/powerpoint/2010/main" val="2891409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B6BB11A7-B0C6-3C4F-8B17-358E81994E71}"/>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
            <a:extLst>
              <a:ext uri="{FF2B5EF4-FFF2-40B4-BE49-F238E27FC236}">
                <a16:creationId xmlns:a16="http://schemas.microsoft.com/office/drawing/2014/main" id="{E615B22B-FBB2-A242-B1DC-B354127F3F33}"/>
              </a:ext>
            </a:extLst>
          </p:cNvPr>
          <p:cNvSpPr>
            <a:spLocks noGrp="1" noChangeArrowheads="1"/>
          </p:cNvSpPr>
          <p:nvPr>
            <p:ph type="sldNum" sz="quarter" idx="11"/>
          </p:nvPr>
        </p:nvSpPr>
        <p:spPr/>
        <p:txBody>
          <a:bodyPr/>
          <a:lstStyle>
            <a:lvl1pPr>
              <a:defRPr/>
            </a:lvl1pPr>
          </a:lstStyle>
          <a:p>
            <a:pPr>
              <a:defRPr/>
            </a:pPr>
            <a:fld id="{2BFC4640-9AAB-1B41-B8C8-744EBB2D0003}" type="slidenum">
              <a:rPr lang="en-US" altLang="en-US"/>
              <a:pPr>
                <a:defRPr/>
              </a:pPr>
              <a:t>‹#›</a:t>
            </a:fld>
            <a:endParaRPr lang="en-US" altLang="en-US" dirty="0"/>
          </a:p>
        </p:txBody>
      </p:sp>
      <p:sp>
        <p:nvSpPr>
          <p:cNvPr id="6" name="Rectangle 14">
            <a:extLst>
              <a:ext uri="{FF2B5EF4-FFF2-40B4-BE49-F238E27FC236}">
                <a16:creationId xmlns:a16="http://schemas.microsoft.com/office/drawing/2014/main" id="{71E464EF-9546-D944-A3E4-4FDD7E6320B8}"/>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78972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456DCFBB-9B40-574F-8D92-2704632843F3}"/>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
            <a:extLst>
              <a:ext uri="{FF2B5EF4-FFF2-40B4-BE49-F238E27FC236}">
                <a16:creationId xmlns:a16="http://schemas.microsoft.com/office/drawing/2014/main" id="{0064A041-29AC-3B43-8471-CDBC216B7779}"/>
              </a:ext>
            </a:extLst>
          </p:cNvPr>
          <p:cNvSpPr>
            <a:spLocks noGrp="1" noChangeArrowheads="1"/>
          </p:cNvSpPr>
          <p:nvPr>
            <p:ph type="sldNum" sz="quarter" idx="11"/>
          </p:nvPr>
        </p:nvSpPr>
        <p:spPr/>
        <p:txBody>
          <a:bodyPr/>
          <a:lstStyle>
            <a:lvl1pPr>
              <a:defRPr/>
            </a:lvl1pPr>
          </a:lstStyle>
          <a:p>
            <a:pPr>
              <a:defRPr/>
            </a:pPr>
            <a:fld id="{4F680321-E305-D247-889E-976BC7040C64}" type="slidenum">
              <a:rPr lang="en-US" altLang="en-US"/>
              <a:pPr>
                <a:defRPr/>
              </a:pPr>
              <a:t>‹#›</a:t>
            </a:fld>
            <a:endParaRPr lang="en-US" altLang="en-US" dirty="0"/>
          </a:p>
        </p:txBody>
      </p:sp>
      <p:sp>
        <p:nvSpPr>
          <p:cNvPr id="6" name="Rectangle 14">
            <a:extLst>
              <a:ext uri="{FF2B5EF4-FFF2-40B4-BE49-F238E27FC236}">
                <a16:creationId xmlns:a16="http://schemas.microsoft.com/office/drawing/2014/main" id="{25D416A1-3536-564C-909B-3AF3A0AF641A}"/>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709044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5CB31D55-5499-384C-8358-E2F5E8713E2A}"/>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
            <a:extLst>
              <a:ext uri="{FF2B5EF4-FFF2-40B4-BE49-F238E27FC236}">
                <a16:creationId xmlns:a16="http://schemas.microsoft.com/office/drawing/2014/main" id="{34B3BE87-BBC6-EE4C-AA60-ED9FBF02C002}"/>
              </a:ext>
            </a:extLst>
          </p:cNvPr>
          <p:cNvSpPr>
            <a:spLocks noGrp="1" noChangeArrowheads="1"/>
          </p:cNvSpPr>
          <p:nvPr>
            <p:ph type="sldNum" sz="quarter" idx="11"/>
          </p:nvPr>
        </p:nvSpPr>
        <p:spPr/>
        <p:txBody>
          <a:bodyPr/>
          <a:lstStyle>
            <a:lvl1pPr>
              <a:defRPr/>
            </a:lvl1pPr>
          </a:lstStyle>
          <a:p>
            <a:pPr>
              <a:defRPr/>
            </a:pPr>
            <a:fld id="{1BF9B064-BCCF-EF43-BBDF-723B2374D68A}" type="slidenum">
              <a:rPr lang="en-US" altLang="en-US"/>
              <a:pPr>
                <a:defRPr/>
              </a:pPr>
              <a:t>‹#›</a:t>
            </a:fld>
            <a:endParaRPr lang="en-US" altLang="en-US" dirty="0"/>
          </a:p>
        </p:txBody>
      </p:sp>
      <p:sp>
        <p:nvSpPr>
          <p:cNvPr id="7" name="Rectangle 14">
            <a:extLst>
              <a:ext uri="{FF2B5EF4-FFF2-40B4-BE49-F238E27FC236}">
                <a16:creationId xmlns:a16="http://schemas.microsoft.com/office/drawing/2014/main" id="{8102DAE9-EE54-434D-B3F9-994588B403DD}"/>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151813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62A3A354-B5B0-5A4C-8F69-4B23CEF48194}"/>
              </a:ext>
            </a:extLst>
          </p:cNvPr>
          <p:cNvSpPr>
            <a:spLocks noGrp="1" noChangeArrowheads="1"/>
          </p:cNvSpPr>
          <p:nvPr>
            <p:ph type="dt" sz="half" idx="10"/>
          </p:nvPr>
        </p:nvSpPr>
        <p:spPr/>
        <p:txBody>
          <a:bodyPr/>
          <a:lstStyle>
            <a:lvl1pPr>
              <a:defRPr/>
            </a:lvl1pPr>
          </a:lstStyle>
          <a:p>
            <a:pPr>
              <a:defRPr/>
            </a:pPr>
            <a:endParaRPr lang="en-US" dirty="0"/>
          </a:p>
        </p:txBody>
      </p:sp>
      <p:sp>
        <p:nvSpPr>
          <p:cNvPr id="8" name="Rectangle 3">
            <a:extLst>
              <a:ext uri="{FF2B5EF4-FFF2-40B4-BE49-F238E27FC236}">
                <a16:creationId xmlns:a16="http://schemas.microsoft.com/office/drawing/2014/main" id="{1DCC0146-5D1F-A04D-B80C-732414C0E3D8}"/>
              </a:ext>
            </a:extLst>
          </p:cNvPr>
          <p:cNvSpPr>
            <a:spLocks noGrp="1" noChangeArrowheads="1"/>
          </p:cNvSpPr>
          <p:nvPr>
            <p:ph type="sldNum" sz="quarter" idx="11"/>
          </p:nvPr>
        </p:nvSpPr>
        <p:spPr/>
        <p:txBody>
          <a:bodyPr/>
          <a:lstStyle>
            <a:lvl1pPr>
              <a:defRPr/>
            </a:lvl1pPr>
          </a:lstStyle>
          <a:p>
            <a:pPr>
              <a:defRPr/>
            </a:pPr>
            <a:fld id="{B5083E77-D197-9D4E-AA45-034D82AC88F9}" type="slidenum">
              <a:rPr lang="en-US" altLang="en-US"/>
              <a:pPr>
                <a:defRPr/>
              </a:pPr>
              <a:t>‹#›</a:t>
            </a:fld>
            <a:endParaRPr lang="en-US" altLang="en-US" dirty="0"/>
          </a:p>
        </p:txBody>
      </p:sp>
      <p:sp>
        <p:nvSpPr>
          <p:cNvPr id="9" name="Rectangle 14">
            <a:extLst>
              <a:ext uri="{FF2B5EF4-FFF2-40B4-BE49-F238E27FC236}">
                <a16:creationId xmlns:a16="http://schemas.microsoft.com/office/drawing/2014/main" id="{019F0E7E-91FA-DA4B-BA9C-8682ADE15615}"/>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02031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C4466A-702F-0C45-8FF8-05582E0080C9}"/>
              </a:ext>
            </a:extLst>
          </p:cNvPr>
          <p:cNvSpPr>
            <a:spLocks noGrp="1" noChangeArrowheads="1"/>
          </p:cNvSpPr>
          <p:nvPr>
            <p:ph type="dt" sz="half" idx="10"/>
          </p:nvPr>
        </p:nvSpPr>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16027958-455E-EB4A-84B1-1C149D7AB036}"/>
              </a:ext>
            </a:extLst>
          </p:cNvPr>
          <p:cNvSpPr>
            <a:spLocks noGrp="1" noChangeArrowheads="1"/>
          </p:cNvSpPr>
          <p:nvPr>
            <p:ph type="sldNum" sz="quarter" idx="11"/>
          </p:nvPr>
        </p:nvSpPr>
        <p:spPr/>
        <p:txBody>
          <a:bodyPr/>
          <a:lstStyle>
            <a:lvl1pPr>
              <a:defRPr/>
            </a:lvl1pPr>
          </a:lstStyle>
          <a:p>
            <a:pPr>
              <a:defRPr/>
            </a:pPr>
            <a:fld id="{09CFBB26-088D-F44B-8885-F4917CDF84B8}" type="slidenum">
              <a:rPr lang="en-US" altLang="en-US"/>
              <a:pPr>
                <a:defRPr/>
              </a:pPr>
              <a:t>‹#›</a:t>
            </a:fld>
            <a:endParaRPr lang="en-US" altLang="en-US" dirty="0"/>
          </a:p>
        </p:txBody>
      </p:sp>
      <p:sp>
        <p:nvSpPr>
          <p:cNvPr id="5" name="Rectangle 14">
            <a:extLst>
              <a:ext uri="{FF2B5EF4-FFF2-40B4-BE49-F238E27FC236}">
                <a16:creationId xmlns:a16="http://schemas.microsoft.com/office/drawing/2014/main" id="{E1F10489-F9EE-CC4A-92FD-FB43B825041A}"/>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92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09647552-CD02-DA44-9FD2-F03D6EDAB938}"/>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
            <a:extLst>
              <a:ext uri="{FF2B5EF4-FFF2-40B4-BE49-F238E27FC236}">
                <a16:creationId xmlns:a16="http://schemas.microsoft.com/office/drawing/2014/main" id="{FE28F31A-BD30-CE46-A5F5-557C5A987DF7}"/>
              </a:ext>
            </a:extLst>
          </p:cNvPr>
          <p:cNvSpPr>
            <a:spLocks noGrp="1" noChangeArrowheads="1"/>
          </p:cNvSpPr>
          <p:nvPr>
            <p:ph type="sldNum" sz="quarter" idx="11"/>
          </p:nvPr>
        </p:nvSpPr>
        <p:spPr/>
        <p:txBody>
          <a:bodyPr/>
          <a:lstStyle>
            <a:lvl1pPr>
              <a:defRPr/>
            </a:lvl1pPr>
          </a:lstStyle>
          <a:p>
            <a:pPr>
              <a:defRPr/>
            </a:pPr>
            <a:fld id="{6FAB3C5A-4A42-4442-BDF3-4DF87A7AC788}" type="slidenum">
              <a:rPr lang="en-US" altLang="en-US"/>
              <a:pPr>
                <a:defRPr/>
              </a:pPr>
              <a:t>‹#›</a:t>
            </a:fld>
            <a:endParaRPr lang="en-US" altLang="en-US" dirty="0"/>
          </a:p>
        </p:txBody>
      </p:sp>
      <p:sp>
        <p:nvSpPr>
          <p:cNvPr id="6" name="Rectangle 14">
            <a:extLst>
              <a:ext uri="{FF2B5EF4-FFF2-40B4-BE49-F238E27FC236}">
                <a16:creationId xmlns:a16="http://schemas.microsoft.com/office/drawing/2014/main" id="{BD22D88F-CA3E-5842-BE05-EF8C487F1443}"/>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169753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87E3FF4-6E4B-7A4E-ACEE-5F29B0483F7F}"/>
              </a:ext>
            </a:extLst>
          </p:cNvPr>
          <p:cNvSpPr>
            <a:spLocks noGrp="1" noChangeArrowheads="1"/>
          </p:cNvSpPr>
          <p:nvPr>
            <p:ph type="dt" sz="half" idx="10"/>
          </p:nvPr>
        </p:nvSpPr>
        <p:spPr/>
        <p:txBody>
          <a:bodyPr/>
          <a:lstStyle>
            <a:lvl1pPr>
              <a:defRPr/>
            </a:lvl1pPr>
          </a:lstStyle>
          <a:p>
            <a:pPr>
              <a:defRPr/>
            </a:pPr>
            <a:endParaRPr lang="en-US" dirty="0"/>
          </a:p>
        </p:txBody>
      </p:sp>
      <p:sp>
        <p:nvSpPr>
          <p:cNvPr id="3" name="Rectangle 3">
            <a:extLst>
              <a:ext uri="{FF2B5EF4-FFF2-40B4-BE49-F238E27FC236}">
                <a16:creationId xmlns:a16="http://schemas.microsoft.com/office/drawing/2014/main" id="{F3BA6C79-462B-3F48-BB8C-DAD7869BEE16}"/>
              </a:ext>
            </a:extLst>
          </p:cNvPr>
          <p:cNvSpPr>
            <a:spLocks noGrp="1" noChangeArrowheads="1"/>
          </p:cNvSpPr>
          <p:nvPr>
            <p:ph type="sldNum" sz="quarter" idx="11"/>
          </p:nvPr>
        </p:nvSpPr>
        <p:spPr/>
        <p:txBody>
          <a:bodyPr/>
          <a:lstStyle>
            <a:lvl1pPr>
              <a:defRPr/>
            </a:lvl1pPr>
          </a:lstStyle>
          <a:p>
            <a:pPr>
              <a:defRPr/>
            </a:pPr>
            <a:fld id="{7F0429C6-9685-4D4D-9CEA-A297E80CC69E}" type="slidenum">
              <a:rPr lang="en-US" altLang="en-US"/>
              <a:pPr>
                <a:defRPr/>
              </a:pPr>
              <a:t>‹#›</a:t>
            </a:fld>
            <a:endParaRPr lang="en-US" altLang="en-US" dirty="0"/>
          </a:p>
        </p:txBody>
      </p:sp>
      <p:sp>
        <p:nvSpPr>
          <p:cNvPr id="4" name="Rectangle 14">
            <a:extLst>
              <a:ext uri="{FF2B5EF4-FFF2-40B4-BE49-F238E27FC236}">
                <a16:creationId xmlns:a16="http://schemas.microsoft.com/office/drawing/2014/main" id="{AAD4560D-B422-DA4C-BC86-D226C42DCC16}"/>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840768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954C680D-F52F-EE41-963C-60C6D047C46B}"/>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
            <a:extLst>
              <a:ext uri="{FF2B5EF4-FFF2-40B4-BE49-F238E27FC236}">
                <a16:creationId xmlns:a16="http://schemas.microsoft.com/office/drawing/2014/main" id="{AF538E29-FA3C-6D49-A9B4-85ABB15B4073}"/>
              </a:ext>
            </a:extLst>
          </p:cNvPr>
          <p:cNvSpPr>
            <a:spLocks noGrp="1" noChangeArrowheads="1"/>
          </p:cNvSpPr>
          <p:nvPr>
            <p:ph type="sldNum" sz="quarter" idx="11"/>
          </p:nvPr>
        </p:nvSpPr>
        <p:spPr/>
        <p:txBody>
          <a:bodyPr/>
          <a:lstStyle>
            <a:lvl1pPr>
              <a:defRPr/>
            </a:lvl1pPr>
          </a:lstStyle>
          <a:p>
            <a:pPr>
              <a:defRPr/>
            </a:pPr>
            <a:fld id="{DB6290D3-1E40-2D4E-A9DD-453B81C1270D}" type="slidenum">
              <a:rPr lang="en-US" altLang="en-US"/>
              <a:pPr>
                <a:defRPr/>
              </a:pPr>
              <a:t>‹#›</a:t>
            </a:fld>
            <a:endParaRPr lang="en-US" altLang="en-US" dirty="0"/>
          </a:p>
        </p:txBody>
      </p:sp>
      <p:sp>
        <p:nvSpPr>
          <p:cNvPr id="7" name="Rectangle 14">
            <a:extLst>
              <a:ext uri="{FF2B5EF4-FFF2-40B4-BE49-F238E27FC236}">
                <a16:creationId xmlns:a16="http://schemas.microsoft.com/office/drawing/2014/main" id="{BE480DBC-A8C9-6D4C-83FC-4D2B035E76E4}"/>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090005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DF5E9DC2-8D4F-284E-92B7-2B22A7ADD5B3}"/>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
            <a:extLst>
              <a:ext uri="{FF2B5EF4-FFF2-40B4-BE49-F238E27FC236}">
                <a16:creationId xmlns:a16="http://schemas.microsoft.com/office/drawing/2014/main" id="{EFA156AD-88EA-5A45-9488-8096D8068BC3}"/>
              </a:ext>
            </a:extLst>
          </p:cNvPr>
          <p:cNvSpPr>
            <a:spLocks noGrp="1" noChangeArrowheads="1"/>
          </p:cNvSpPr>
          <p:nvPr>
            <p:ph type="sldNum" sz="quarter" idx="11"/>
          </p:nvPr>
        </p:nvSpPr>
        <p:spPr/>
        <p:txBody>
          <a:bodyPr/>
          <a:lstStyle>
            <a:lvl1pPr>
              <a:defRPr/>
            </a:lvl1pPr>
          </a:lstStyle>
          <a:p>
            <a:pPr>
              <a:defRPr/>
            </a:pPr>
            <a:fld id="{0867E4CC-C733-4B48-8BE3-E1BAA2047AEF}" type="slidenum">
              <a:rPr lang="en-US" altLang="en-US"/>
              <a:pPr>
                <a:defRPr/>
              </a:pPr>
              <a:t>‹#›</a:t>
            </a:fld>
            <a:endParaRPr lang="en-US" altLang="en-US" dirty="0"/>
          </a:p>
        </p:txBody>
      </p:sp>
      <p:sp>
        <p:nvSpPr>
          <p:cNvPr id="7" name="Rectangle 14">
            <a:extLst>
              <a:ext uri="{FF2B5EF4-FFF2-40B4-BE49-F238E27FC236}">
                <a16:creationId xmlns:a16="http://schemas.microsoft.com/office/drawing/2014/main" id="{A4B5AC5A-690B-B644-9371-4C1CAEDD8567}"/>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062626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C1740565-E350-D24F-B452-267D6FD240F3}"/>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
            <a:extLst>
              <a:ext uri="{FF2B5EF4-FFF2-40B4-BE49-F238E27FC236}">
                <a16:creationId xmlns:a16="http://schemas.microsoft.com/office/drawing/2014/main" id="{A321EBD1-88E8-2E4A-8715-4DCBF39D35A3}"/>
              </a:ext>
            </a:extLst>
          </p:cNvPr>
          <p:cNvSpPr>
            <a:spLocks noGrp="1" noChangeArrowheads="1"/>
          </p:cNvSpPr>
          <p:nvPr>
            <p:ph type="sldNum" sz="quarter" idx="11"/>
          </p:nvPr>
        </p:nvSpPr>
        <p:spPr/>
        <p:txBody>
          <a:bodyPr/>
          <a:lstStyle>
            <a:lvl1pPr>
              <a:defRPr/>
            </a:lvl1pPr>
          </a:lstStyle>
          <a:p>
            <a:pPr>
              <a:defRPr/>
            </a:pPr>
            <a:fld id="{C229E33F-239A-444D-B045-A17A1069EDEC}" type="slidenum">
              <a:rPr lang="en-US" altLang="en-US"/>
              <a:pPr>
                <a:defRPr/>
              </a:pPr>
              <a:t>‹#›</a:t>
            </a:fld>
            <a:endParaRPr lang="en-US" altLang="en-US" dirty="0"/>
          </a:p>
        </p:txBody>
      </p:sp>
      <p:sp>
        <p:nvSpPr>
          <p:cNvPr id="6" name="Rectangle 14">
            <a:extLst>
              <a:ext uri="{FF2B5EF4-FFF2-40B4-BE49-F238E27FC236}">
                <a16:creationId xmlns:a16="http://schemas.microsoft.com/office/drawing/2014/main" id="{423ECBDF-DCA8-5849-9943-54F2D3650760}"/>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076172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8A61843-8468-AB41-8954-4AB755DEA58F}"/>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
            <a:extLst>
              <a:ext uri="{FF2B5EF4-FFF2-40B4-BE49-F238E27FC236}">
                <a16:creationId xmlns:a16="http://schemas.microsoft.com/office/drawing/2014/main" id="{DF6818D6-CF5F-1F46-82BF-9E4413FF0F3E}"/>
              </a:ext>
            </a:extLst>
          </p:cNvPr>
          <p:cNvSpPr>
            <a:spLocks noGrp="1" noChangeArrowheads="1"/>
          </p:cNvSpPr>
          <p:nvPr>
            <p:ph type="sldNum" sz="quarter" idx="11"/>
          </p:nvPr>
        </p:nvSpPr>
        <p:spPr/>
        <p:txBody>
          <a:bodyPr/>
          <a:lstStyle>
            <a:lvl1pPr>
              <a:defRPr/>
            </a:lvl1pPr>
          </a:lstStyle>
          <a:p>
            <a:pPr>
              <a:defRPr/>
            </a:pPr>
            <a:fld id="{E381F94C-87BA-8D41-8365-AC32D765AAAE}" type="slidenum">
              <a:rPr lang="en-US" altLang="en-US"/>
              <a:pPr>
                <a:defRPr/>
              </a:pPr>
              <a:t>‹#›</a:t>
            </a:fld>
            <a:endParaRPr lang="en-US" altLang="en-US" dirty="0"/>
          </a:p>
        </p:txBody>
      </p:sp>
      <p:sp>
        <p:nvSpPr>
          <p:cNvPr id="6" name="Rectangle 14">
            <a:extLst>
              <a:ext uri="{FF2B5EF4-FFF2-40B4-BE49-F238E27FC236}">
                <a16:creationId xmlns:a16="http://schemas.microsoft.com/office/drawing/2014/main" id="{64C2B18D-B45A-5146-B66C-D5F930E608FE}"/>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7824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B47D290C-2B86-6140-B6F2-012A8614AAD2}"/>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
            <a:extLst>
              <a:ext uri="{FF2B5EF4-FFF2-40B4-BE49-F238E27FC236}">
                <a16:creationId xmlns:a16="http://schemas.microsoft.com/office/drawing/2014/main" id="{51E7E687-0AF0-DF4E-A574-EF914106E0D0}"/>
              </a:ext>
            </a:extLst>
          </p:cNvPr>
          <p:cNvSpPr>
            <a:spLocks noGrp="1" noChangeArrowheads="1"/>
          </p:cNvSpPr>
          <p:nvPr>
            <p:ph type="sldNum" sz="quarter" idx="11"/>
          </p:nvPr>
        </p:nvSpPr>
        <p:spPr/>
        <p:txBody>
          <a:bodyPr/>
          <a:lstStyle>
            <a:lvl1pPr>
              <a:defRPr/>
            </a:lvl1pPr>
          </a:lstStyle>
          <a:p>
            <a:pPr>
              <a:defRPr/>
            </a:pPr>
            <a:fld id="{9D88A1DA-C67C-5E41-9040-1619657EC9E1}" type="slidenum">
              <a:rPr lang="en-US" altLang="en-US"/>
              <a:pPr>
                <a:defRPr/>
              </a:pPr>
              <a:t>‹#›</a:t>
            </a:fld>
            <a:endParaRPr lang="en-US" altLang="en-US" dirty="0"/>
          </a:p>
        </p:txBody>
      </p:sp>
      <p:sp>
        <p:nvSpPr>
          <p:cNvPr id="7" name="Rectangle 14">
            <a:extLst>
              <a:ext uri="{FF2B5EF4-FFF2-40B4-BE49-F238E27FC236}">
                <a16:creationId xmlns:a16="http://schemas.microsoft.com/office/drawing/2014/main" id="{5148C08B-2FE0-4A43-A816-436118A00BDB}"/>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4157684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3940B9D8-1E2B-C04D-ACCA-AF2DD030159F}"/>
              </a:ext>
            </a:extLst>
          </p:cNvPr>
          <p:cNvSpPr>
            <a:spLocks noGrp="1" noChangeArrowheads="1"/>
          </p:cNvSpPr>
          <p:nvPr>
            <p:ph type="dt" sz="half" idx="10"/>
          </p:nvPr>
        </p:nvSpPr>
        <p:spPr/>
        <p:txBody>
          <a:bodyPr/>
          <a:lstStyle>
            <a:lvl1pPr>
              <a:defRPr/>
            </a:lvl1pPr>
          </a:lstStyle>
          <a:p>
            <a:pPr>
              <a:defRPr/>
            </a:pPr>
            <a:endParaRPr lang="en-US" dirty="0"/>
          </a:p>
        </p:txBody>
      </p:sp>
      <p:sp>
        <p:nvSpPr>
          <p:cNvPr id="7" name="Rectangle 3">
            <a:extLst>
              <a:ext uri="{FF2B5EF4-FFF2-40B4-BE49-F238E27FC236}">
                <a16:creationId xmlns:a16="http://schemas.microsoft.com/office/drawing/2014/main" id="{76AE39FF-B0BF-C345-B733-1F7CA2635420}"/>
              </a:ext>
            </a:extLst>
          </p:cNvPr>
          <p:cNvSpPr>
            <a:spLocks noGrp="1" noChangeArrowheads="1"/>
          </p:cNvSpPr>
          <p:nvPr>
            <p:ph type="sldNum" sz="quarter" idx="11"/>
          </p:nvPr>
        </p:nvSpPr>
        <p:spPr/>
        <p:txBody>
          <a:bodyPr/>
          <a:lstStyle>
            <a:lvl1pPr>
              <a:defRPr/>
            </a:lvl1pPr>
          </a:lstStyle>
          <a:p>
            <a:pPr>
              <a:defRPr/>
            </a:pPr>
            <a:fld id="{B1D611C0-D166-C54B-B96B-2731DF183310}" type="slidenum">
              <a:rPr lang="en-US" altLang="en-US"/>
              <a:pPr>
                <a:defRPr/>
              </a:pPr>
              <a:t>‹#›</a:t>
            </a:fld>
            <a:endParaRPr lang="en-US" altLang="en-US" dirty="0"/>
          </a:p>
        </p:txBody>
      </p:sp>
      <p:sp>
        <p:nvSpPr>
          <p:cNvPr id="8" name="Rectangle 14">
            <a:extLst>
              <a:ext uri="{FF2B5EF4-FFF2-40B4-BE49-F238E27FC236}">
                <a16:creationId xmlns:a16="http://schemas.microsoft.com/office/drawing/2014/main" id="{DA98C90A-2C85-C44E-B1E5-9B04225581F1}"/>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173515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1F38A6F-F5BD-094F-9BE7-AB3E949C81A1}"/>
              </a:ext>
            </a:extLst>
          </p:cNvPr>
          <p:cNvSpPr>
            <a:spLocks noGrp="1"/>
          </p:cNvSpPr>
          <p:nvPr>
            <p:ph type="dt" sz="half" idx="10"/>
          </p:nvPr>
        </p:nvSpPr>
        <p:spPr/>
        <p:txBody>
          <a:bodyPr/>
          <a:lstStyle>
            <a:lvl1pPr>
              <a:defRPr/>
            </a:lvl1pPr>
          </a:lstStyle>
          <a:p>
            <a:pPr>
              <a:defRPr/>
            </a:pPr>
            <a:fld id="{C3D78062-7EE1-554D-A276-4AEC132AED5A}" type="datetimeFigureOut">
              <a:rPr lang="en-GB"/>
              <a:pPr>
                <a:defRPr/>
              </a:pPr>
              <a:t>19/05/2021</a:t>
            </a:fld>
            <a:endParaRPr lang="en-GB" dirty="0"/>
          </a:p>
        </p:txBody>
      </p:sp>
      <p:sp>
        <p:nvSpPr>
          <p:cNvPr id="3" name="Footer Placeholder 4">
            <a:extLst>
              <a:ext uri="{FF2B5EF4-FFF2-40B4-BE49-F238E27FC236}">
                <a16:creationId xmlns:a16="http://schemas.microsoft.com/office/drawing/2014/main" id="{8516CB2C-32AB-9C47-BF34-11101FCE7B58}"/>
              </a:ext>
            </a:extLst>
          </p:cNvPr>
          <p:cNvSpPr>
            <a:spLocks noGrp="1"/>
          </p:cNvSpPr>
          <p:nvPr>
            <p:ph type="ftr" sz="quarter" idx="11"/>
          </p:nvPr>
        </p:nvSpPr>
        <p:spPr/>
        <p:txBody>
          <a:bodyPr/>
          <a:lstStyle>
            <a:lvl1pPr>
              <a:defRPr/>
            </a:lvl1pPr>
          </a:lstStyle>
          <a:p>
            <a:pPr>
              <a:defRPr/>
            </a:pPr>
            <a:endParaRPr lang="en-GB" dirty="0"/>
          </a:p>
        </p:txBody>
      </p:sp>
      <p:sp>
        <p:nvSpPr>
          <p:cNvPr id="4" name="Slide Number Placeholder 5">
            <a:extLst>
              <a:ext uri="{FF2B5EF4-FFF2-40B4-BE49-F238E27FC236}">
                <a16:creationId xmlns:a16="http://schemas.microsoft.com/office/drawing/2014/main" id="{54606ED2-4647-5743-83F4-147CC4221D91}"/>
              </a:ext>
            </a:extLst>
          </p:cNvPr>
          <p:cNvSpPr>
            <a:spLocks noGrp="1"/>
          </p:cNvSpPr>
          <p:nvPr>
            <p:ph type="sldNum" sz="quarter" idx="12"/>
          </p:nvPr>
        </p:nvSpPr>
        <p:spPr/>
        <p:txBody>
          <a:bodyPr/>
          <a:lstStyle>
            <a:lvl1pPr>
              <a:defRPr/>
            </a:lvl1pPr>
          </a:lstStyle>
          <a:p>
            <a:pPr>
              <a:defRPr/>
            </a:pPr>
            <a:fld id="{31BAA5A4-7C73-4045-ADB7-DCA2595EA528}" type="slidenum">
              <a:rPr lang="en-GB" altLang="en-US"/>
              <a:pPr>
                <a:defRPr/>
              </a:pPr>
              <a:t>‹#›</a:t>
            </a:fld>
            <a:endParaRPr lang="en-GB" altLang="en-US" dirty="0"/>
          </a:p>
        </p:txBody>
      </p:sp>
    </p:spTree>
    <p:extLst>
      <p:ext uri="{BB962C8B-B14F-4D97-AF65-F5344CB8AC3E}">
        <p14:creationId xmlns:p14="http://schemas.microsoft.com/office/powerpoint/2010/main" val="735958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EA04B6E-459A-D04B-B891-D5B61522374A}"/>
              </a:ext>
            </a:extLst>
          </p:cNvPr>
          <p:cNvSpPr>
            <a:spLocks noGrp="1"/>
          </p:cNvSpPr>
          <p:nvPr>
            <p:ph type="dt" sz="half" idx="10"/>
          </p:nvPr>
        </p:nvSpPr>
        <p:spPr/>
        <p:txBody>
          <a:bodyPr/>
          <a:lstStyle>
            <a:lvl1pPr>
              <a:defRPr/>
            </a:lvl1pPr>
          </a:lstStyle>
          <a:p>
            <a:pPr>
              <a:defRPr/>
            </a:pPr>
            <a:fld id="{1CF03398-8530-1A4A-AD2A-C6AA662B4BB1}" type="datetimeFigureOut">
              <a:rPr lang="en-GB"/>
              <a:pPr>
                <a:defRPr/>
              </a:pPr>
              <a:t>19/05/2021</a:t>
            </a:fld>
            <a:endParaRPr lang="en-GB" dirty="0"/>
          </a:p>
        </p:txBody>
      </p:sp>
      <p:sp>
        <p:nvSpPr>
          <p:cNvPr id="3" name="Footer Placeholder 4">
            <a:extLst>
              <a:ext uri="{FF2B5EF4-FFF2-40B4-BE49-F238E27FC236}">
                <a16:creationId xmlns:a16="http://schemas.microsoft.com/office/drawing/2014/main" id="{4080A81F-6A69-0943-AF89-DEABF9C32290}"/>
              </a:ext>
            </a:extLst>
          </p:cNvPr>
          <p:cNvSpPr>
            <a:spLocks noGrp="1"/>
          </p:cNvSpPr>
          <p:nvPr>
            <p:ph type="ftr" sz="quarter" idx="11"/>
          </p:nvPr>
        </p:nvSpPr>
        <p:spPr/>
        <p:txBody>
          <a:bodyPr/>
          <a:lstStyle>
            <a:lvl1pPr>
              <a:defRPr/>
            </a:lvl1pPr>
          </a:lstStyle>
          <a:p>
            <a:pPr>
              <a:defRPr/>
            </a:pPr>
            <a:endParaRPr lang="en-GB" dirty="0"/>
          </a:p>
        </p:txBody>
      </p:sp>
      <p:sp>
        <p:nvSpPr>
          <p:cNvPr id="4" name="Slide Number Placeholder 5">
            <a:extLst>
              <a:ext uri="{FF2B5EF4-FFF2-40B4-BE49-F238E27FC236}">
                <a16:creationId xmlns:a16="http://schemas.microsoft.com/office/drawing/2014/main" id="{122BE47D-2BE2-5B48-AF89-56544E4701D6}"/>
              </a:ext>
            </a:extLst>
          </p:cNvPr>
          <p:cNvSpPr>
            <a:spLocks noGrp="1"/>
          </p:cNvSpPr>
          <p:nvPr>
            <p:ph type="sldNum" sz="quarter" idx="12"/>
          </p:nvPr>
        </p:nvSpPr>
        <p:spPr/>
        <p:txBody>
          <a:bodyPr/>
          <a:lstStyle>
            <a:lvl1pPr>
              <a:defRPr/>
            </a:lvl1pPr>
          </a:lstStyle>
          <a:p>
            <a:pPr>
              <a:defRPr/>
            </a:pPr>
            <a:fld id="{39B767EE-4AFF-D64E-A5F4-B46A2CC7EDA0}" type="slidenum">
              <a:rPr lang="en-GB" altLang="en-US"/>
              <a:pPr>
                <a:defRPr/>
              </a:pPr>
              <a:t>‹#›</a:t>
            </a:fld>
            <a:endParaRPr lang="en-GB" altLang="en-US" dirty="0"/>
          </a:p>
        </p:txBody>
      </p:sp>
    </p:spTree>
    <p:extLst>
      <p:ext uri="{BB962C8B-B14F-4D97-AF65-F5344CB8AC3E}">
        <p14:creationId xmlns:p14="http://schemas.microsoft.com/office/powerpoint/2010/main" val="3010162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aperatec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450480" y="1733104"/>
            <a:ext cx="8229600" cy="4393059"/>
          </a:xfrm>
        </p:spPr>
        <p:txBody>
          <a:bodyPr/>
          <a:lstStyle>
            <a:lvl1pPr>
              <a:defRPr sz="2400">
                <a:solidFill>
                  <a:srgbClr val="4F636C"/>
                </a:solidFill>
              </a:defRPr>
            </a:lvl1pPr>
            <a:lvl2pPr marL="742950" indent="-285750">
              <a:buFont typeface="Arial"/>
              <a:buChar char="•"/>
              <a:defRPr sz="2400">
                <a:solidFill>
                  <a:srgbClr val="4F636C"/>
                </a:solidFill>
              </a:defRPr>
            </a:lvl2pPr>
            <a:lvl3pPr>
              <a:defRPr sz="2000">
                <a:solidFill>
                  <a:srgbClr val="4F636C"/>
                </a:solidFill>
              </a:defRPr>
            </a:lvl3pPr>
            <a:lvl4pPr marL="1714500" indent="-342900">
              <a:buFont typeface="Arial"/>
              <a:buChar char="•"/>
              <a:defRPr>
                <a:solidFill>
                  <a:srgbClr val="4F636C"/>
                </a:solidFill>
              </a:defRPr>
            </a:lvl4pPr>
            <a:lvl5pPr marL="2171700" indent="-342900">
              <a:buFont typeface="Arial"/>
              <a:buChar char="•"/>
              <a:defRPr>
                <a:solidFill>
                  <a:srgbClr val="4F636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450480" y="734879"/>
            <a:ext cx="5562600" cy="882250"/>
          </a:xfrm>
          <a:prstGeom prst="rect">
            <a:avLst/>
          </a:prstGeom>
        </p:spPr>
        <p:txBody>
          <a:bodyPr rtlCol="0">
            <a:noAutofit/>
          </a:bodyPr>
          <a:lstStyle>
            <a:lvl1pPr>
              <a:lnSpc>
                <a:spcPct val="80000"/>
              </a:lnSpc>
              <a:defRPr sz="2800">
                <a:solidFill>
                  <a:srgbClr val="4F636C"/>
                </a:solidFill>
              </a:defRPr>
            </a:lvl1pPr>
          </a:lstStyle>
          <a:p>
            <a:r>
              <a:rPr lang="en-US"/>
              <a:t>Click to edit Master title style</a:t>
            </a:r>
            <a:endParaRPr lang="en-US" dirty="0"/>
          </a:p>
        </p:txBody>
      </p:sp>
      <p:sp>
        <p:nvSpPr>
          <p:cNvPr id="4" name="Datumsplatzhalter 2">
            <a:extLst>
              <a:ext uri="{FF2B5EF4-FFF2-40B4-BE49-F238E27FC236}">
                <a16:creationId xmlns:a16="http://schemas.microsoft.com/office/drawing/2014/main" id="{1FDE8F3F-CFDC-AA4E-B290-11B5A97DFC2A}"/>
              </a:ext>
            </a:extLst>
          </p:cNvPr>
          <p:cNvSpPr>
            <a:spLocks noGrp="1"/>
          </p:cNvSpPr>
          <p:nvPr>
            <p:ph type="dt" sz="half" idx="10"/>
          </p:nvPr>
        </p:nvSpPr>
        <p:spPr/>
        <p:txBody>
          <a:bodyPr/>
          <a:lstStyle>
            <a:lvl1pPr>
              <a:defRPr/>
            </a:lvl1pPr>
          </a:lstStyle>
          <a:p>
            <a:pPr>
              <a:defRPr/>
            </a:pPr>
            <a:r>
              <a:rPr lang="de-DE" dirty="0"/>
              <a:t>15. März 2016</a:t>
            </a:r>
            <a:endParaRPr lang="en-US" dirty="0"/>
          </a:p>
        </p:txBody>
      </p:sp>
      <p:sp>
        <p:nvSpPr>
          <p:cNvPr id="5" name="Fußzeilenplatzhalter 3">
            <a:extLst>
              <a:ext uri="{FF2B5EF4-FFF2-40B4-BE49-F238E27FC236}">
                <a16:creationId xmlns:a16="http://schemas.microsoft.com/office/drawing/2014/main" id="{E694138F-FF7C-654E-8AAE-5EE5E58E2D6C}"/>
              </a:ext>
            </a:extLst>
          </p:cNvPr>
          <p:cNvSpPr>
            <a:spLocks noGrp="1"/>
          </p:cNvSpPr>
          <p:nvPr>
            <p:ph type="ftr" sz="quarter" idx="11"/>
          </p:nvPr>
        </p:nvSpPr>
        <p:spPr/>
        <p:txBody>
          <a:bodyPr/>
          <a:lstStyle>
            <a:lvl1pPr>
              <a:defRPr/>
            </a:lvl1pPr>
          </a:lstStyle>
          <a:p>
            <a:pPr>
              <a:defRPr/>
            </a:pPr>
            <a:r>
              <a:rPr lang="en-US" dirty="0" err="1"/>
              <a:t>www.saperatec.de</a:t>
            </a:r>
            <a:endParaRPr lang="en-US" dirty="0"/>
          </a:p>
        </p:txBody>
      </p:sp>
      <p:sp>
        <p:nvSpPr>
          <p:cNvPr id="7" name="Foliennummernplatzhalter 4">
            <a:extLst>
              <a:ext uri="{FF2B5EF4-FFF2-40B4-BE49-F238E27FC236}">
                <a16:creationId xmlns:a16="http://schemas.microsoft.com/office/drawing/2014/main" id="{BCFA178D-BFEC-B144-B5C1-0C1839EC0364}"/>
              </a:ext>
            </a:extLst>
          </p:cNvPr>
          <p:cNvSpPr>
            <a:spLocks noGrp="1"/>
          </p:cNvSpPr>
          <p:nvPr>
            <p:ph type="sldNum" sz="quarter" idx="12"/>
          </p:nvPr>
        </p:nvSpPr>
        <p:spPr/>
        <p:txBody>
          <a:bodyPr/>
          <a:lstStyle>
            <a:lvl1pPr>
              <a:defRPr/>
            </a:lvl1pPr>
          </a:lstStyle>
          <a:p>
            <a:pPr>
              <a:defRPr/>
            </a:pPr>
            <a:fld id="{5CE23DF8-A7F8-5149-84DD-1AC935CE135C}" type="slidenum">
              <a:rPr lang="en-US" altLang="en-US"/>
              <a:pPr>
                <a:defRPr/>
              </a:pPr>
              <a:t>‹#›</a:t>
            </a:fld>
            <a:endParaRPr lang="en-US" altLang="en-US"/>
          </a:p>
        </p:txBody>
      </p:sp>
    </p:spTree>
    <p:extLst>
      <p:ext uri="{BB962C8B-B14F-4D97-AF65-F5344CB8AC3E}">
        <p14:creationId xmlns:p14="http://schemas.microsoft.com/office/powerpoint/2010/main" val="7406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3D7E131C-A868-3549-B1FF-1B0682176FF0}"/>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
            <a:extLst>
              <a:ext uri="{FF2B5EF4-FFF2-40B4-BE49-F238E27FC236}">
                <a16:creationId xmlns:a16="http://schemas.microsoft.com/office/drawing/2014/main" id="{3C8062A9-360D-9447-88A3-9117A9B8A23E}"/>
              </a:ext>
            </a:extLst>
          </p:cNvPr>
          <p:cNvSpPr>
            <a:spLocks noGrp="1" noChangeArrowheads="1"/>
          </p:cNvSpPr>
          <p:nvPr>
            <p:ph type="sldNum" sz="quarter" idx="11"/>
          </p:nvPr>
        </p:nvSpPr>
        <p:spPr/>
        <p:txBody>
          <a:bodyPr/>
          <a:lstStyle>
            <a:lvl1pPr>
              <a:defRPr/>
            </a:lvl1pPr>
          </a:lstStyle>
          <a:p>
            <a:pPr>
              <a:defRPr/>
            </a:pPr>
            <a:fld id="{AD8DFF77-C4BC-FA48-8E76-BF52209F27BA}" type="slidenum">
              <a:rPr lang="en-US" altLang="en-US"/>
              <a:pPr>
                <a:defRPr/>
              </a:pPr>
              <a:t>‹#›</a:t>
            </a:fld>
            <a:endParaRPr lang="en-US" altLang="en-US" dirty="0"/>
          </a:p>
        </p:txBody>
      </p:sp>
      <p:sp>
        <p:nvSpPr>
          <p:cNvPr id="6" name="Rectangle 14">
            <a:extLst>
              <a:ext uri="{FF2B5EF4-FFF2-40B4-BE49-F238E27FC236}">
                <a16:creationId xmlns:a16="http://schemas.microsoft.com/office/drawing/2014/main" id="{016D3A2D-F284-9C45-950D-D913230D5E6B}"/>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053791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5D1CD848-04D7-D746-99F5-65017A422B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5875" y="320675"/>
            <a:ext cx="2320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3"/>
            <a:ext cx="8229600" cy="4525963"/>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a:extLst>
              <a:ext uri="{FF2B5EF4-FFF2-40B4-BE49-F238E27FC236}">
                <a16:creationId xmlns:a16="http://schemas.microsoft.com/office/drawing/2014/main" id="{B5F84649-A261-DF4A-BC17-9B823088A170}"/>
              </a:ext>
            </a:extLst>
          </p:cNvPr>
          <p:cNvSpPr>
            <a:spLocks noGrp="1"/>
          </p:cNvSpPr>
          <p:nvPr>
            <p:ph type="dt" sz="half" idx="10"/>
          </p:nvPr>
        </p:nvSpPr>
        <p:spPr>
          <a:xfrm>
            <a:off x="457200" y="6356350"/>
            <a:ext cx="2133600" cy="365125"/>
          </a:xfrm>
        </p:spPr>
        <p:txBody>
          <a:bodyPr/>
          <a:lstStyle>
            <a:lvl1pPr>
              <a:defRPr sz="1200"/>
            </a:lvl1pPr>
          </a:lstStyle>
          <a:p>
            <a:pPr>
              <a:defRPr/>
            </a:pPr>
            <a:endParaRPr lang="en-US"/>
          </a:p>
        </p:txBody>
      </p:sp>
      <p:sp>
        <p:nvSpPr>
          <p:cNvPr id="6" name="Footer Placeholder 4">
            <a:extLst>
              <a:ext uri="{FF2B5EF4-FFF2-40B4-BE49-F238E27FC236}">
                <a16:creationId xmlns:a16="http://schemas.microsoft.com/office/drawing/2014/main" id="{F5D6CBB7-35CE-6841-89B1-533D868EC41C}"/>
              </a:ext>
            </a:extLst>
          </p:cNvPr>
          <p:cNvSpPr>
            <a:spLocks noGrp="1"/>
          </p:cNvSpPr>
          <p:nvPr>
            <p:ph type="ftr" sz="quarter" idx="11"/>
          </p:nvPr>
        </p:nvSpPr>
        <p:spPr>
          <a:xfrm>
            <a:off x="3124200" y="6356350"/>
            <a:ext cx="2895600" cy="365125"/>
          </a:xfrm>
        </p:spPr>
        <p:txBody>
          <a:bodyPr/>
          <a:lstStyle>
            <a:lvl1pPr>
              <a:defRPr sz="1200"/>
            </a:lvl1pPr>
          </a:lstStyle>
          <a:p>
            <a:pPr>
              <a:defRPr/>
            </a:pPr>
            <a:endParaRPr lang="en-US"/>
          </a:p>
        </p:txBody>
      </p:sp>
      <p:sp>
        <p:nvSpPr>
          <p:cNvPr id="7" name="Slide Number Placeholder 5">
            <a:extLst>
              <a:ext uri="{FF2B5EF4-FFF2-40B4-BE49-F238E27FC236}">
                <a16:creationId xmlns:a16="http://schemas.microsoft.com/office/drawing/2014/main" id="{333EB55B-505E-A745-877D-8B3640A19217}"/>
              </a:ext>
            </a:extLst>
          </p:cNvPr>
          <p:cNvSpPr>
            <a:spLocks noGrp="1"/>
          </p:cNvSpPr>
          <p:nvPr>
            <p:ph type="sldNum" sz="quarter" idx="12"/>
          </p:nvPr>
        </p:nvSpPr>
        <p:spPr/>
        <p:txBody>
          <a:bodyPr/>
          <a:lstStyle>
            <a:lvl1pPr>
              <a:defRPr/>
            </a:lvl1pPr>
          </a:lstStyle>
          <a:p>
            <a:pPr>
              <a:defRPr/>
            </a:pPr>
            <a:fld id="{3A09DB10-6395-2744-9883-1380DA9A8048}" type="slidenum">
              <a:rPr lang="en-US" altLang="en-US"/>
              <a:pPr>
                <a:defRPr/>
              </a:pPr>
              <a:t>‹#›</a:t>
            </a:fld>
            <a:endParaRPr lang="en-US" altLang="en-US"/>
          </a:p>
        </p:txBody>
      </p:sp>
    </p:spTree>
    <p:extLst>
      <p:ext uri="{BB962C8B-B14F-4D97-AF65-F5344CB8AC3E}">
        <p14:creationId xmlns:p14="http://schemas.microsoft.com/office/powerpoint/2010/main" val="2146828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9DAC06C3-5CCC-8D46-80FA-FE2041CF75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65875" y="320675"/>
            <a:ext cx="2320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600203"/>
            <a:ext cx="8229600" cy="4525963"/>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3">
            <a:extLst>
              <a:ext uri="{FF2B5EF4-FFF2-40B4-BE49-F238E27FC236}">
                <a16:creationId xmlns:a16="http://schemas.microsoft.com/office/drawing/2014/main" id="{2F694078-09E9-7943-86C7-066C5B44C474}"/>
              </a:ext>
            </a:extLst>
          </p:cNvPr>
          <p:cNvSpPr>
            <a:spLocks noGrp="1"/>
          </p:cNvSpPr>
          <p:nvPr>
            <p:ph type="dt" sz="half" idx="10"/>
          </p:nvPr>
        </p:nvSpPr>
        <p:spPr>
          <a:xfrm>
            <a:off x="457200" y="6356350"/>
            <a:ext cx="2133600" cy="365125"/>
          </a:xfrm>
        </p:spPr>
        <p:txBody>
          <a:bodyPr/>
          <a:lstStyle>
            <a:lvl1pPr>
              <a:defRPr sz="1200"/>
            </a:lvl1pPr>
          </a:lstStyle>
          <a:p>
            <a:pPr>
              <a:defRPr/>
            </a:pPr>
            <a:endParaRPr lang="en-US"/>
          </a:p>
        </p:txBody>
      </p:sp>
      <p:sp>
        <p:nvSpPr>
          <p:cNvPr id="6" name="Footer Placeholder 4">
            <a:extLst>
              <a:ext uri="{FF2B5EF4-FFF2-40B4-BE49-F238E27FC236}">
                <a16:creationId xmlns:a16="http://schemas.microsoft.com/office/drawing/2014/main" id="{7A57C731-DDC8-CC48-BA31-9EC71122C671}"/>
              </a:ext>
            </a:extLst>
          </p:cNvPr>
          <p:cNvSpPr>
            <a:spLocks noGrp="1"/>
          </p:cNvSpPr>
          <p:nvPr>
            <p:ph type="ftr" sz="quarter" idx="11"/>
          </p:nvPr>
        </p:nvSpPr>
        <p:spPr>
          <a:xfrm>
            <a:off x="3124200" y="6356350"/>
            <a:ext cx="2895600" cy="365125"/>
          </a:xfrm>
        </p:spPr>
        <p:txBody>
          <a:bodyPr/>
          <a:lstStyle>
            <a:lvl1pPr>
              <a:defRPr sz="1200"/>
            </a:lvl1pPr>
          </a:lstStyle>
          <a:p>
            <a:pPr>
              <a:defRPr/>
            </a:pPr>
            <a:endParaRPr lang="en-US"/>
          </a:p>
        </p:txBody>
      </p:sp>
      <p:sp>
        <p:nvSpPr>
          <p:cNvPr id="7" name="Slide Number Placeholder 5">
            <a:extLst>
              <a:ext uri="{FF2B5EF4-FFF2-40B4-BE49-F238E27FC236}">
                <a16:creationId xmlns:a16="http://schemas.microsoft.com/office/drawing/2014/main" id="{C253A990-C83B-E04F-A99D-50709F6994AB}"/>
              </a:ext>
            </a:extLst>
          </p:cNvPr>
          <p:cNvSpPr>
            <a:spLocks noGrp="1"/>
          </p:cNvSpPr>
          <p:nvPr>
            <p:ph type="sldNum" sz="quarter" idx="12"/>
          </p:nvPr>
        </p:nvSpPr>
        <p:spPr/>
        <p:txBody>
          <a:bodyPr/>
          <a:lstStyle>
            <a:lvl1pPr>
              <a:defRPr/>
            </a:lvl1pPr>
          </a:lstStyle>
          <a:p>
            <a:pPr>
              <a:defRPr/>
            </a:pPr>
            <a:fld id="{7B729260-91B6-B045-8848-E2B72247ADF2}" type="slidenum">
              <a:rPr lang="en-US" altLang="en-US"/>
              <a:pPr>
                <a:defRPr/>
              </a:pPr>
              <a:t>‹#›</a:t>
            </a:fld>
            <a:endParaRPr lang="en-US" altLang="en-US"/>
          </a:p>
        </p:txBody>
      </p:sp>
    </p:spTree>
    <p:extLst>
      <p:ext uri="{BB962C8B-B14F-4D97-AF65-F5344CB8AC3E}">
        <p14:creationId xmlns:p14="http://schemas.microsoft.com/office/powerpoint/2010/main" val="81346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6C713B56-A7FA-204A-8AAA-6C07AB4A8A6F}"/>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
            <a:extLst>
              <a:ext uri="{FF2B5EF4-FFF2-40B4-BE49-F238E27FC236}">
                <a16:creationId xmlns:a16="http://schemas.microsoft.com/office/drawing/2014/main" id="{A039F025-3589-5C46-8206-FE82A83C40A1}"/>
              </a:ext>
            </a:extLst>
          </p:cNvPr>
          <p:cNvSpPr>
            <a:spLocks noGrp="1" noChangeArrowheads="1"/>
          </p:cNvSpPr>
          <p:nvPr>
            <p:ph type="sldNum" sz="quarter" idx="11"/>
          </p:nvPr>
        </p:nvSpPr>
        <p:spPr/>
        <p:txBody>
          <a:bodyPr/>
          <a:lstStyle>
            <a:lvl1pPr>
              <a:defRPr/>
            </a:lvl1pPr>
          </a:lstStyle>
          <a:p>
            <a:pPr>
              <a:defRPr/>
            </a:pPr>
            <a:fld id="{F3102E70-75AA-4D4F-805C-F4A8167D20F2}" type="slidenum">
              <a:rPr lang="en-US" altLang="en-US"/>
              <a:pPr>
                <a:defRPr/>
              </a:pPr>
              <a:t>‹#›</a:t>
            </a:fld>
            <a:endParaRPr lang="en-US" altLang="en-US" dirty="0"/>
          </a:p>
        </p:txBody>
      </p:sp>
      <p:sp>
        <p:nvSpPr>
          <p:cNvPr id="7" name="Rectangle 14">
            <a:extLst>
              <a:ext uri="{FF2B5EF4-FFF2-40B4-BE49-F238E27FC236}">
                <a16:creationId xmlns:a16="http://schemas.microsoft.com/office/drawing/2014/main" id="{BC60F307-27B2-D04F-B2D0-711836B93E07}"/>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110425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D6027037-4421-8342-9669-E55A1BBA343B}"/>
              </a:ext>
            </a:extLst>
          </p:cNvPr>
          <p:cNvSpPr>
            <a:spLocks noGrp="1" noChangeArrowheads="1"/>
          </p:cNvSpPr>
          <p:nvPr>
            <p:ph type="dt" sz="half" idx="10"/>
          </p:nvPr>
        </p:nvSpPr>
        <p:spPr/>
        <p:txBody>
          <a:bodyPr/>
          <a:lstStyle>
            <a:lvl1pPr>
              <a:defRPr/>
            </a:lvl1pPr>
          </a:lstStyle>
          <a:p>
            <a:pPr>
              <a:defRPr/>
            </a:pPr>
            <a:endParaRPr lang="en-US" dirty="0"/>
          </a:p>
        </p:txBody>
      </p:sp>
      <p:sp>
        <p:nvSpPr>
          <p:cNvPr id="8" name="Rectangle 3">
            <a:extLst>
              <a:ext uri="{FF2B5EF4-FFF2-40B4-BE49-F238E27FC236}">
                <a16:creationId xmlns:a16="http://schemas.microsoft.com/office/drawing/2014/main" id="{9E8E51DB-9008-A24D-BD1B-A6C23DCE2748}"/>
              </a:ext>
            </a:extLst>
          </p:cNvPr>
          <p:cNvSpPr>
            <a:spLocks noGrp="1" noChangeArrowheads="1"/>
          </p:cNvSpPr>
          <p:nvPr>
            <p:ph type="sldNum" sz="quarter" idx="11"/>
          </p:nvPr>
        </p:nvSpPr>
        <p:spPr/>
        <p:txBody>
          <a:bodyPr/>
          <a:lstStyle>
            <a:lvl1pPr>
              <a:defRPr/>
            </a:lvl1pPr>
          </a:lstStyle>
          <a:p>
            <a:pPr>
              <a:defRPr/>
            </a:pPr>
            <a:fld id="{68E5705C-5EB6-154F-A9B3-D3D71DB5C587}" type="slidenum">
              <a:rPr lang="en-US" altLang="en-US"/>
              <a:pPr>
                <a:defRPr/>
              </a:pPr>
              <a:t>‹#›</a:t>
            </a:fld>
            <a:endParaRPr lang="en-US" altLang="en-US" dirty="0"/>
          </a:p>
        </p:txBody>
      </p:sp>
      <p:sp>
        <p:nvSpPr>
          <p:cNvPr id="9" name="Rectangle 14">
            <a:extLst>
              <a:ext uri="{FF2B5EF4-FFF2-40B4-BE49-F238E27FC236}">
                <a16:creationId xmlns:a16="http://schemas.microsoft.com/office/drawing/2014/main" id="{6D8EC68C-E8AF-8F45-98C7-404A7A2055D1}"/>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33499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D4CFA3-F5C1-F445-BCFF-B107CD14C582}"/>
              </a:ext>
            </a:extLst>
          </p:cNvPr>
          <p:cNvSpPr>
            <a:spLocks noGrp="1" noChangeArrowheads="1"/>
          </p:cNvSpPr>
          <p:nvPr>
            <p:ph type="dt" sz="half" idx="10"/>
          </p:nvPr>
        </p:nvSpPr>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30493741-3F82-7044-BCF8-BA255ECEC90F}"/>
              </a:ext>
            </a:extLst>
          </p:cNvPr>
          <p:cNvSpPr>
            <a:spLocks noGrp="1" noChangeArrowheads="1"/>
          </p:cNvSpPr>
          <p:nvPr>
            <p:ph type="sldNum" sz="quarter" idx="11"/>
          </p:nvPr>
        </p:nvSpPr>
        <p:spPr/>
        <p:txBody>
          <a:bodyPr/>
          <a:lstStyle>
            <a:lvl1pPr>
              <a:defRPr/>
            </a:lvl1pPr>
          </a:lstStyle>
          <a:p>
            <a:pPr>
              <a:defRPr/>
            </a:pPr>
            <a:fld id="{1B4929BC-6965-5949-899D-888A019E38EC}" type="slidenum">
              <a:rPr lang="en-US" altLang="en-US"/>
              <a:pPr>
                <a:defRPr/>
              </a:pPr>
              <a:t>‹#›</a:t>
            </a:fld>
            <a:endParaRPr lang="en-US" altLang="en-US" dirty="0"/>
          </a:p>
        </p:txBody>
      </p:sp>
      <p:sp>
        <p:nvSpPr>
          <p:cNvPr id="5" name="Rectangle 14">
            <a:extLst>
              <a:ext uri="{FF2B5EF4-FFF2-40B4-BE49-F238E27FC236}">
                <a16:creationId xmlns:a16="http://schemas.microsoft.com/office/drawing/2014/main" id="{3AAE9C0C-FC68-D640-848E-2E2494CCEBB6}"/>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27288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3D6B675-97BC-2F42-876C-08BE8A50CCAF}"/>
              </a:ext>
            </a:extLst>
          </p:cNvPr>
          <p:cNvSpPr>
            <a:spLocks noGrp="1" noChangeArrowheads="1"/>
          </p:cNvSpPr>
          <p:nvPr>
            <p:ph type="dt" sz="half" idx="10"/>
          </p:nvPr>
        </p:nvSpPr>
        <p:spPr/>
        <p:txBody>
          <a:bodyPr/>
          <a:lstStyle>
            <a:lvl1pPr>
              <a:defRPr/>
            </a:lvl1pPr>
          </a:lstStyle>
          <a:p>
            <a:pPr>
              <a:defRPr/>
            </a:pPr>
            <a:endParaRPr lang="en-US" dirty="0"/>
          </a:p>
        </p:txBody>
      </p:sp>
      <p:sp>
        <p:nvSpPr>
          <p:cNvPr id="3" name="Rectangle 3">
            <a:extLst>
              <a:ext uri="{FF2B5EF4-FFF2-40B4-BE49-F238E27FC236}">
                <a16:creationId xmlns:a16="http://schemas.microsoft.com/office/drawing/2014/main" id="{BB2C5BE3-2ACB-F54F-AC30-4FCDEE9A588F}"/>
              </a:ext>
            </a:extLst>
          </p:cNvPr>
          <p:cNvSpPr>
            <a:spLocks noGrp="1" noChangeArrowheads="1"/>
          </p:cNvSpPr>
          <p:nvPr>
            <p:ph type="sldNum" sz="quarter" idx="11"/>
          </p:nvPr>
        </p:nvSpPr>
        <p:spPr/>
        <p:txBody>
          <a:bodyPr/>
          <a:lstStyle>
            <a:lvl1pPr>
              <a:defRPr/>
            </a:lvl1pPr>
          </a:lstStyle>
          <a:p>
            <a:pPr>
              <a:defRPr/>
            </a:pPr>
            <a:fld id="{2C64F598-919E-AB45-B6AC-BA0D423C893E}" type="slidenum">
              <a:rPr lang="en-US" altLang="en-US"/>
              <a:pPr>
                <a:defRPr/>
              </a:pPr>
              <a:t>‹#›</a:t>
            </a:fld>
            <a:endParaRPr lang="en-US" altLang="en-US" dirty="0"/>
          </a:p>
        </p:txBody>
      </p:sp>
      <p:sp>
        <p:nvSpPr>
          <p:cNvPr id="4" name="Rectangle 14">
            <a:extLst>
              <a:ext uri="{FF2B5EF4-FFF2-40B4-BE49-F238E27FC236}">
                <a16:creationId xmlns:a16="http://schemas.microsoft.com/office/drawing/2014/main" id="{B0549439-CC95-2C4C-9F0C-E0C413BAF049}"/>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295582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86A3F829-BD5C-4342-91A4-A5A99CB2210E}"/>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
            <a:extLst>
              <a:ext uri="{FF2B5EF4-FFF2-40B4-BE49-F238E27FC236}">
                <a16:creationId xmlns:a16="http://schemas.microsoft.com/office/drawing/2014/main" id="{7E545E70-35E1-614C-AC7A-8C99994DF808}"/>
              </a:ext>
            </a:extLst>
          </p:cNvPr>
          <p:cNvSpPr>
            <a:spLocks noGrp="1" noChangeArrowheads="1"/>
          </p:cNvSpPr>
          <p:nvPr>
            <p:ph type="sldNum" sz="quarter" idx="11"/>
          </p:nvPr>
        </p:nvSpPr>
        <p:spPr/>
        <p:txBody>
          <a:bodyPr/>
          <a:lstStyle>
            <a:lvl1pPr>
              <a:defRPr/>
            </a:lvl1pPr>
          </a:lstStyle>
          <a:p>
            <a:pPr>
              <a:defRPr/>
            </a:pPr>
            <a:fld id="{4AF86315-E244-6F4F-891A-D267FE805CA6}" type="slidenum">
              <a:rPr lang="en-US" altLang="en-US"/>
              <a:pPr>
                <a:defRPr/>
              </a:pPr>
              <a:t>‹#›</a:t>
            </a:fld>
            <a:endParaRPr lang="en-US" altLang="en-US" dirty="0"/>
          </a:p>
        </p:txBody>
      </p:sp>
      <p:sp>
        <p:nvSpPr>
          <p:cNvPr id="7" name="Rectangle 14">
            <a:extLst>
              <a:ext uri="{FF2B5EF4-FFF2-40B4-BE49-F238E27FC236}">
                <a16:creationId xmlns:a16="http://schemas.microsoft.com/office/drawing/2014/main" id="{59EE3352-2845-A34B-84A3-D4F55A30E826}"/>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34366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CABDAA95-5ECE-8F4D-B750-E2876AC08E1A}"/>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
            <a:extLst>
              <a:ext uri="{FF2B5EF4-FFF2-40B4-BE49-F238E27FC236}">
                <a16:creationId xmlns:a16="http://schemas.microsoft.com/office/drawing/2014/main" id="{A25AD5CF-62C6-A242-A441-34F0DFEC6D46}"/>
              </a:ext>
            </a:extLst>
          </p:cNvPr>
          <p:cNvSpPr>
            <a:spLocks noGrp="1" noChangeArrowheads="1"/>
          </p:cNvSpPr>
          <p:nvPr>
            <p:ph type="sldNum" sz="quarter" idx="11"/>
          </p:nvPr>
        </p:nvSpPr>
        <p:spPr/>
        <p:txBody>
          <a:bodyPr/>
          <a:lstStyle>
            <a:lvl1pPr>
              <a:defRPr/>
            </a:lvl1pPr>
          </a:lstStyle>
          <a:p>
            <a:pPr>
              <a:defRPr/>
            </a:pPr>
            <a:fld id="{F4F4B7A5-BBFD-2C4D-B6AE-5E5ACE39C236}" type="slidenum">
              <a:rPr lang="en-US" altLang="en-US"/>
              <a:pPr>
                <a:defRPr/>
              </a:pPr>
              <a:t>‹#›</a:t>
            </a:fld>
            <a:endParaRPr lang="en-US" altLang="en-US" dirty="0"/>
          </a:p>
        </p:txBody>
      </p:sp>
      <p:sp>
        <p:nvSpPr>
          <p:cNvPr id="7" name="Rectangle 14">
            <a:extLst>
              <a:ext uri="{FF2B5EF4-FFF2-40B4-BE49-F238E27FC236}">
                <a16:creationId xmlns:a16="http://schemas.microsoft.com/office/drawing/2014/main" id="{4B7305D1-01B0-7748-A24A-84CCAAE84E2B}"/>
              </a:ext>
            </a:extLst>
          </p:cNvPr>
          <p:cNvSpPr>
            <a:spLocks noGrp="1" noChangeArrowheads="1"/>
          </p:cNvSpPr>
          <p:nvPr>
            <p:ph type="ftr"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21938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2A13C72A-52C3-2344-BC45-4341F56CA54E}"/>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dirty="0"/>
          </a:p>
        </p:txBody>
      </p:sp>
      <p:sp>
        <p:nvSpPr>
          <p:cNvPr id="296963" name="Rectangle 3">
            <a:extLst>
              <a:ext uri="{FF2B5EF4-FFF2-40B4-BE49-F238E27FC236}">
                <a16:creationId xmlns:a16="http://schemas.microsoft.com/office/drawing/2014/main" id="{9A00C360-28AD-444E-9C0E-0783776F8295}"/>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A4BB3555-4B51-2441-ADFB-0A255889135A}" type="slidenum">
              <a:rPr lang="en-US" altLang="en-US"/>
              <a:pPr>
                <a:defRPr/>
              </a:pPr>
              <a:t>‹#›</a:t>
            </a:fld>
            <a:endParaRPr lang="en-US" altLang="en-US" dirty="0"/>
          </a:p>
        </p:txBody>
      </p:sp>
      <p:grpSp>
        <p:nvGrpSpPr>
          <p:cNvPr id="1028" name="Group 4">
            <a:extLst>
              <a:ext uri="{FF2B5EF4-FFF2-40B4-BE49-F238E27FC236}">
                <a16:creationId xmlns:a16="http://schemas.microsoft.com/office/drawing/2014/main" id="{9E03BB87-EBB8-8747-AFA1-582521924BA7}"/>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594721EF-10F6-6041-AAE3-B26E20349DA8}"/>
                </a:ext>
              </a:extLst>
            </p:cNvPr>
            <p:cNvGrpSpPr>
              <a:grpSpLocks/>
            </p:cNvGrpSpPr>
            <p:nvPr userDrawn="1"/>
          </p:nvGrpSpPr>
          <p:grpSpPr bwMode="auto">
            <a:xfrm>
              <a:off x="1728" y="2230"/>
              <a:ext cx="4027" cy="2085"/>
              <a:chOff x="1728" y="2230"/>
              <a:chExt cx="4027" cy="2085"/>
            </a:xfrm>
          </p:grpSpPr>
          <p:sp>
            <p:nvSpPr>
              <p:cNvPr id="296966" name="Freeform 6">
                <a:extLst>
                  <a:ext uri="{FF2B5EF4-FFF2-40B4-BE49-F238E27FC236}">
                    <a16:creationId xmlns:a16="http://schemas.microsoft.com/office/drawing/2014/main" id="{E2C9A179-E947-4B48-98E6-3ACCCB57F8E5}"/>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defRPr/>
                </a:pPr>
                <a:endParaRPr lang="en-US" dirty="0">
                  <a:cs typeface="Arial" charset="0"/>
                </a:endParaRPr>
              </a:p>
            </p:txBody>
          </p:sp>
          <p:sp>
            <p:nvSpPr>
              <p:cNvPr id="296967" name="Freeform 7">
                <a:extLst>
                  <a:ext uri="{FF2B5EF4-FFF2-40B4-BE49-F238E27FC236}">
                    <a16:creationId xmlns:a16="http://schemas.microsoft.com/office/drawing/2014/main" id="{3F09D75A-FC25-A840-9588-FAF922AC0980}"/>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defRPr/>
                </a:pPr>
                <a:endParaRPr lang="en-US" dirty="0">
                  <a:cs typeface="Arial" charset="0"/>
                </a:endParaRPr>
              </a:p>
            </p:txBody>
          </p:sp>
          <p:sp>
            <p:nvSpPr>
              <p:cNvPr id="296968" name="Freeform 8">
                <a:extLst>
                  <a:ext uri="{FF2B5EF4-FFF2-40B4-BE49-F238E27FC236}">
                    <a16:creationId xmlns:a16="http://schemas.microsoft.com/office/drawing/2014/main" id="{A22BEEBC-90C6-AB49-92D5-AB726CA606CF}"/>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defRPr/>
                </a:pPr>
                <a:endParaRPr lang="en-US" dirty="0">
                  <a:cs typeface="Arial" charset="0"/>
                </a:endParaRPr>
              </a:p>
            </p:txBody>
          </p:sp>
          <p:sp>
            <p:nvSpPr>
              <p:cNvPr id="1038" name="Freeform 9">
                <a:extLst>
                  <a:ext uri="{FF2B5EF4-FFF2-40B4-BE49-F238E27FC236}">
                    <a16:creationId xmlns:a16="http://schemas.microsoft.com/office/drawing/2014/main" id="{F84732AD-FD22-3B46-87B7-188CC1D114AE}"/>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6970" name="Freeform 10">
                <a:extLst>
                  <a:ext uri="{FF2B5EF4-FFF2-40B4-BE49-F238E27FC236}">
                    <a16:creationId xmlns:a16="http://schemas.microsoft.com/office/drawing/2014/main" id="{E5C13059-CCFB-1648-8BDB-A2533CE7D73A}"/>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defRPr/>
                </a:pPr>
                <a:endParaRPr lang="en-US" dirty="0">
                  <a:cs typeface="Arial" charset="0"/>
                </a:endParaRPr>
              </a:p>
            </p:txBody>
          </p:sp>
        </p:grpSp>
        <p:sp>
          <p:nvSpPr>
            <p:cNvPr id="296971" name="Freeform 11">
              <a:extLst>
                <a:ext uri="{FF2B5EF4-FFF2-40B4-BE49-F238E27FC236}">
                  <a16:creationId xmlns:a16="http://schemas.microsoft.com/office/drawing/2014/main" id="{1B2EE0AA-1E8B-2D42-A321-307BD8108078}"/>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dirty="0">
                <a:cs typeface="Arial" charset="0"/>
              </a:endParaRPr>
            </a:p>
          </p:txBody>
        </p:sp>
        <p:sp>
          <p:nvSpPr>
            <p:cNvPr id="1034" name="Freeform 12">
              <a:extLst>
                <a:ext uri="{FF2B5EF4-FFF2-40B4-BE49-F238E27FC236}">
                  <a16:creationId xmlns:a16="http://schemas.microsoft.com/office/drawing/2014/main" id="{B855ACE3-4D84-4445-AFD6-81E61645882B}"/>
                </a:ext>
              </a:extLst>
            </p:cNvPr>
            <p:cNvSpPr>
              <a:spLocks/>
            </p:cNvSpPr>
            <p:nvPr/>
          </p:nvSpPr>
          <p:spPr bwMode="hidden">
            <a:xfrm>
              <a:off x="0" y="0"/>
              <a:ext cx="5758" cy="1776"/>
            </a:xfrm>
            <a:custGeom>
              <a:avLst/>
              <a:gdLst>
                <a:gd name="T0" fmla="*/ 0 w 5740"/>
                <a:gd name="T1" fmla="*/ 0 h 1906"/>
                <a:gd name="T2" fmla="*/ 0 w 5740"/>
                <a:gd name="T3" fmla="*/ 129 h 1906"/>
                <a:gd name="T4" fmla="*/ 6465 w 5740"/>
                <a:gd name="T5" fmla="*/ 129 h 1906"/>
                <a:gd name="T6" fmla="*/ 646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96973" name="Rectangle 13">
            <a:extLst>
              <a:ext uri="{FF2B5EF4-FFF2-40B4-BE49-F238E27FC236}">
                <a16:creationId xmlns:a16="http://schemas.microsoft.com/office/drawing/2014/main" id="{E331FC99-4B15-1C40-B211-CD75803DA465}"/>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96974" name="Rectangle 14">
            <a:extLst>
              <a:ext uri="{FF2B5EF4-FFF2-40B4-BE49-F238E27FC236}">
                <a16:creationId xmlns:a16="http://schemas.microsoft.com/office/drawing/2014/main" id="{2E2FE96E-6253-1343-AC4A-24A7B73B3704}"/>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Arial" charset="0"/>
              </a:defRPr>
            </a:lvl1pPr>
          </a:lstStyle>
          <a:p>
            <a:pPr>
              <a:defRPr/>
            </a:pPr>
            <a:endParaRPr lang="en-US" dirty="0"/>
          </a:p>
        </p:txBody>
      </p:sp>
      <p:sp>
        <p:nvSpPr>
          <p:cNvPr id="296975" name="Rectangle 15">
            <a:extLst>
              <a:ext uri="{FF2B5EF4-FFF2-40B4-BE49-F238E27FC236}">
                <a16:creationId xmlns:a16="http://schemas.microsoft.com/office/drawing/2014/main" id="{490C6786-7222-D94B-833C-07C4E6C1E51D}"/>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6497" r:id="rId1"/>
    <p:sldLayoutId id="2147486498" r:id="rId2"/>
    <p:sldLayoutId id="2147486499" r:id="rId3"/>
    <p:sldLayoutId id="2147486500" r:id="rId4"/>
    <p:sldLayoutId id="2147486501" r:id="rId5"/>
    <p:sldLayoutId id="2147486502" r:id="rId6"/>
    <p:sldLayoutId id="2147486503" r:id="rId7"/>
    <p:sldLayoutId id="2147486504" r:id="rId8"/>
    <p:sldLayoutId id="2147486505" r:id="rId9"/>
    <p:sldLayoutId id="2147486506" r:id="rId10"/>
    <p:sldLayoutId id="2147486507" r:id="rId11"/>
    <p:sldLayoutId id="2147486508" r:id="rId12"/>
    <p:sldLayoutId id="2147486509"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6AB20D19-0B19-5242-B38C-2D1EE8F35631}"/>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296963" name="Rectangle 3">
            <a:extLst>
              <a:ext uri="{FF2B5EF4-FFF2-40B4-BE49-F238E27FC236}">
                <a16:creationId xmlns:a16="http://schemas.microsoft.com/office/drawing/2014/main" id="{8A6EEC0C-1F3A-5D47-82B0-476D23C1DAD0}"/>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a:defRPr/>
            </a:pPr>
            <a:fld id="{D0395FCE-2962-C24E-92B8-60F672262898}" type="slidenum">
              <a:rPr lang="en-US" altLang="en-US"/>
              <a:pPr>
                <a:defRPr/>
              </a:pPr>
              <a:t>‹#›</a:t>
            </a:fld>
            <a:endParaRPr lang="en-US" altLang="en-US" dirty="0"/>
          </a:p>
        </p:txBody>
      </p:sp>
      <p:grpSp>
        <p:nvGrpSpPr>
          <p:cNvPr id="15364" name="Group 4">
            <a:extLst>
              <a:ext uri="{FF2B5EF4-FFF2-40B4-BE49-F238E27FC236}">
                <a16:creationId xmlns:a16="http://schemas.microsoft.com/office/drawing/2014/main" id="{185C39A7-9A03-AC47-9CE4-1A1016B1DFEB}"/>
              </a:ext>
            </a:extLst>
          </p:cNvPr>
          <p:cNvGrpSpPr>
            <a:grpSpLocks/>
          </p:cNvGrpSpPr>
          <p:nvPr/>
        </p:nvGrpSpPr>
        <p:grpSpPr bwMode="auto">
          <a:xfrm>
            <a:off x="0" y="0"/>
            <a:ext cx="9140825" cy="6850063"/>
            <a:chOff x="0" y="0"/>
            <a:chExt cx="5758" cy="4315"/>
          </a:xfrm>
        </p:grpSpPr>
        <p:grpSp>
          <p:nvGrpSpPr>
            <p:cNvPr id="15368" name="Group 5">
              <a:extLst>
                <a:ext uri="{FF2B5EF4-FFF2-40B4-BE49-F238E27FC236}">
                  <a16:creationId xmlns:a16="http://schemas.microsoft.com/office/drawing/2014/main" id="{940D5101-9F05-4441-9A3B-E6AC20E17027}"/>
                </a:ext>
              </a:extLst>
            </p:cNvPr>
            <p:cNvGrpSpPr>
              <a:grpSpLocks/>
            </p:cNvGrpSpPr>
            <p:nvPr userDrawn="1"/>
          </p:nvGrpSpPr>
          <p:grpSpPr bwMode="auto">
            <a:xfrm>
              <a:off x="1728" y="2230"/>
              <a:ext cx="4027" cy="2085"/>
              <a:chOff x="1728" y="2230"/>
              <a:chExt cx="4027" cy="2085"/>
            </a:xfrm>
          </p:grpSpPr>
          <p:sp>
            <p:nvSpPr>
              <p:cNvPr id="296966" name="Freeform 6">
                <a:extLst>
                  <a:ext uri="{FF2B5EF4-FFF2-40B4-BE49-F238E27FC236}">
                    <a16:creationId xmlns:a16="http://schemas.microsoft.com/office/drawing/2014/main" id="{9A9F77EA-8DE0-7D4A-9957-5087C9D81596}"/>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cs typeface="Arial" charset="0"/>
                </a:endParaRPr>
              </a:p>
            </p:txBody>
          </p:sp>
          <p:sp>
            <p:nvSpPr>
              <p:cNvPr id="296967" name="Freeform 7">
                <a:extLst>
                  <a:ext uri="{FF2B5EF4-FFF2-40B4-BE49-F238E27FC236}">
                    <a16:creationId xmlns:a16="http://schemas.microsoft.com/office/drawing/2014/main" id="{79E2D4FC-D5FC-B341-83FF-0499E8C385D5}"/>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cs typeface="Arial" charset="0"/>
                </a:endParaRPr>
              </a:p>
            </p:txBody>
          </p:sp>
          <p:sp>
            <p:nvSpPr>
              <p:cNvPr id="296968" name="Freeform 8">
                <a:extLst>
                  <a:ext uri="{FF2B5EF4-FFF2-40B4-BE49-F238E27FC236}">
                    <a16:creationId xmlns:a16="http://schemas.microsoft.com/office/drawing/2014/main" id="{7978D45B-F737-9843-8106-4F62087029B6}"/>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cs typeface="Arial" charset="0"/>
                </a:endParaRPr>
              </a:p>
            </p:txBody>
          </p:sp>
          <p:sp>
            <p:nvSpPr>
              <p:cNvPr id="15374" name="Freeform 9">
                <a:extLst>
                  <a:ext uri="{FF2B5EF4-FFF2-40B4-BE49-F238E27FC236}">
                    <a16:creationId xmlns:a16="http://schemas.microsoft.com/office/drawing/2014/main" id="{F4C7CB6B-86C1-0942-924E-251502EA9FDE}"/>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6970" name="Freeform 10">
                <a:extLst>
                  <a:ext uri="{FF2B5EF4-FFF2-40B4-BE49-F238E27FC236}">
                    <a16:creationId xmlns:a16="http://schemas.microsoft.com/office/drawing/2014/main" id="{FF9D34F4-2A76-0048-A829-D5D060828EF8}"/>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cs typeface="Arial" charset="0"/>
                </a:endParaRPr>
              </a:p>
            </p:txBody>
          </p:sp>
        </p:grpSp>
        <p:sp>
          <p:nvSpPr>
            <p:cNvPr id="296971" name="Freeform 11">
              <a:extLst>
                <a:ext uri="{FF2B5EF4-FFF2-40B4-BE49-F238E27FC236}">
                  <a16:creationId xmlns:a16="http://schemas.microsoft.com/office/drawing/2014/main" id="{B64E3205-CEDC-2643-A362-AEF6A47C916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cs typeface="Arial" charset="0"/>
              </a:endParaRPr>
            </a:p>
          </p:txBody>
        </p:sp>
        <p:sp>
          <p:nvSpPr>
            <p:cNvPr id="15370" name="Freeform 12">
              <a:extLst>
                <a:ext uri="{FF2B5EF4-FFF2-40B4-BE49-F238E27FC236}">
                  <a16:creationId xmlns:a16="http://schemas.microsoft.com/office/drawing/2014/main" id="{9284E8D4-7BB6-1C48-9DB9-C011283D8FB8}"/>
                </a:ext>
              </a:extLst>
            </p:cNvPr>
            <p:cNvSpPr>
              <a:spLocks/>
            </p:cNvSpPr>
            <p:nvPr/>
          </p:nvSpPr>
          <p:spPr bwMode="hidden">
            <a:xfrm>
              <a:off x="0" y="0"/>
              <a:ext cx="5758" cy="1776"/>
            </a:xfrm>
            <a:custGeom>
              <a:avLst/>
              <a:gdLst>
                <a:gd name="T0" fmla="*/ 0 w 5740"/>
                <a:gd name="T1" fmla="*/ 0 h 1906"/>
                <a:gd name="T2" fmla="*/ 0 w 5740"/>
                <a:gd name="T3" fmla="*/ 159 h 1906"/>
                <a:gd name="T4" fmla="*/ 6405 w 5740"/>
                <a:gd name="T5" fmla="*/ 159 h 1906"/>
                <a:gd name="T6" fmla="*/ 640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96973" name="Rectangle 13">
            <a:extLst>
              <a:ext uri="{FF2B5EF4-FFF2-40B4-BE49-F238E27FC236}">
                <a16:creationId xmlns:a16="http://schemas.microsoft.com/office/drawing/2014/main" id="{D43CCFA4-FA00-1B40-995A-BADD8879B2B4}"/>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74" name="Rectangle 14">
            <a:extLst>
              <a:ext uri="{FF2B5EF4-FFF2-40B4-BE49-F238E27FC236}">
                <a16:creationId xmlns:a16="http://schemas.microsoft.com/office/drawing/2014/main" id="{A0C97B1D-D298-1F43-9136-A7324FB2F310}"/>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en-US" dirty="0"/>
          </a:p>
        </p:txBody>
      </p:sp>
      <p:sp>
        <p:nvSpPr>
          <p:cNvPr id="296975" name="Rectangle 15">
            <a:extLst>
              <a:ext uri="{FF2B5EF4-FFF2-40B4-BE49-F238E27FC236}">
                <a16:creationId xmlns:a16="http://schemas.microsoft.com/office/drawing/2014/main" id="{92ED91DC-23EA-6B44-849F-5C064B74316F}"/>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6510" r:id="rId1"/>
    <p:sldLayoutId id="2147486511" r:id="rId2"/>
    <p:sldLayoutId id="2147486512" r:id="rId3"/>
    <p:sldLayoutId id="2147486513" r:id="rId4"/>
    <p:sldLayoutId id="2147486514" r:id="rId5"/>
    <p:sldLayoutId id="2147486515" r:id="rId6"/>
    <p:sldLayoutId id="2147486516" r:id="rId7"/>
    <p:sldLayoutId id="2147486517" r:id="rId8"/>
    <p:sldLayoutId id="2147486518" r:id="rId9"/>
    <p:sldLayoutId id="2147486519" r:id="rId10"/>
    <p:sldLayoutId id="2147486520" r:id="rId11"/>
    <p:sldLayoutId id="2147486521" r:id="rId12"/>
    <p:sldLayoutId id="2147486522" r:id="rId13"/>
    <p:sldLayoutId id="2147486523" r:id="rId14"/>
    <p:sldLayoutId id="2147486524" r:id="rId15"/>
    <p:sldLayoutId id="2147486525" r:id="rId16"/>
    <p:sldLayoutId id="2147486526" r:id="rId17"/>
    <p:sldLayoutId id="2147486527" r:id="rId18"/>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4">
            <a:extLst>
              <a:ext uri="{FF2B5EF4-FFF2-40B4-BE49-F238E27FC236}">
                <a16:creationId xmlns:a16="http://schemas.microsoft.com/office/drawing/2014/main" id="{CD0A61D8-BBFC-6C46-8591-4E056D8FC4B3}"/>
              </a:ext>
            </a:extLst>
          </p:cNvPr>
          <p:cNvSpPr>
            <a:spLocks noChangeArrowheads="1"/>
          </p:cNvSpPr>
          <p:nvPr/>
        </p:nvSpPr>
        <p:spPr bwMode="auto">
          <a:xfrm>
            <a:off x="0" y="115888"/>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kumimoji="1" lang="en-GB" altLang="en-US" b="1" dirty="0">
                <a:solidFill>
                  <a:srgbClr val="0000F2"/>
                </a:solidFill>
                <a:latin typeface="Arial" panose="020B0604020202020204" pitchFamily="34" charset="0"/>
              </a:rPr>
              <a:t>END-OF-LIFE CHALLENGE FOR FLEXIBLE PLASTIC PACKAGING, MULTILAYERS AND POUCHES</a:t>
            </a:r>
          </a:p>
          <a:p>
            <a:pPr algn="ctr" eaLnBrk="1" hangingPunct="1">
              <a:spcBef>
                <a:spcPct val="0"/>
              </a:spcBef>
              <a:buClrTx/>
              <a:buSzTx/>
              <a:buFontTx/>
              <a:buNone/>
            </a:pPr>
            <a:endParaRPr kumimoji="1" lang="en-GB" altLang="en-US" sz="3600" b="1" dirty="0">
              <a:solidFill>
                <a:srgbClr val="0000F2"/>
              </a:solidFill>
              <a:latin typeface="Arial" panose="020B0604020202020204" pitchFamily="34" charset="0"/>
            </a:endParaRPr>
          </a:p>
          <a:p>
            <a:pPr algn="ctr" eaLnBrk="1" hangingPunct="1">
              <a:spcBef>
                <a:spcPct val="0"/>
              </a:spcBef>
              <a:buClrTx/>
              <a:buSzTx/>
              <a:buFontTx/>
              <a:buNone/>
            </a:pPr>
            <a:endParaRPr kumimoji="1" lang="en-GB" altLang="en-US" b="1" dirty="0">
              <a:solidFill>
                <a:schemeClr val="bg2"/>
              </a:solidFill>
              <a:latin typeface="Arial" panose="020B0604020202020204" pitchFamily="34" charset="0"/>
            </a:endParaRPr>
          </a:p>
          <a:p>
            <a:pPr algn="ctr" eaLnBrk="1" hangingPunct="1">
              <a:spcBef>
                <a:spcPct val="0"/>
              </a:spcBef>
              <a:buClrTx/>
              <a:buSzTx/>
              <a:buFontTx/>
              <a:buNone/>
            </a:pPr>
            <a:r>
              <a:rPr kumimoji="1" lang="en-GB" altLang="en-US" b="1" dirty="0">
                <a:solidFill>
                  <a:schemeClr val="bg2"/>
                </a:solidFill>
                <a:latin typeface="Arial" panose="020B0604020202020204" pitchFamily="34" charset="0"/>
              </a:rPr>
              <a:t>Dr. Terence A. Cooper</a:t>
            </a:r>
          </a:p>
          <a:p>
            <a:pPr algn="ctr" eaLnBrk="1" hangingPunct="1">
              <a:spcBef>
                <a:spcPct val="0"/>
              </a:spcBef>
              <a:buClrTx/>
              <a:buSzTx/>
              <a:buFontTx/>
              <a:buNone/>
            </a:pPr>
            <a:r>
              <a:rPr kumimoji="1" lang="en-GB" altLang="en-US" b="1" dirty="0">
                <a:solidFill>
                  <a:schemeClr val="bg2"/>
                </a:solidFill>
                <a:latin typeface="Arial" panose="020B0604020202020204" pitchFamily="34" charset="0"/>
              </a:rPr>
              <a:t>ARGO Group International</a:t>
            </a:r>
          </a:p>
          <a:p>
            <a:pPr algn="ctr" eaLnBrk="1" hangingPunct="1">
              <a:spcBef>
                <a:spcPct val="0"/>
              </a:spcBef>
              <a:buClrTx/>
              <a:buSzTx/>
              <a:buFontTx/>
              <a:buNone/>
            </a:pPr>
            <a:endParaRPr kumimoji="1" lang="en-GB" altLang="en-US" b="1" dirty="0">
              <a:solidFill>
                <a:schemeClr val="bg2"/>
              </a:solidFill>
              <a:latin typeface="Arial" panose="020B0604020202020204" pitchFamily="34" charset="0"/>
            </a:endParaRPr>
          </a:p>
          <a:p>
            <a:pPr algn="ctr" eaLnBrk="1" hangingPunct="1">
              <a:spcBef>
                <a:spcPct val="0"/>
              </a:spcBef>
              <a:buClrTx/>
              <a:buSzTx/>
              <a:buFontTx/>
              <a:buNone/>
            </a:pPr>
            <a:endParaRPr kumimoji="1" lang="en-GB" altLang="en-US" b="1" dirty="0">
              <a:solidFill>
                <a:schemeClr val="bg2"/>
              </a:solidFill>
              <a:latin typeface="Arial" panose="020B0604020202020204" pitchFamily="34" charset="0"/>
            </a:endParaRPr>
          </a:p>
          <a:p>
            <a:pPr algn="ctr" eaLnBrk="1" hangingPunct="1">
              <a:spcBef>
                <a:spcPct val="0"/>
              </a:spcBef>
              <a:buClrTx/>
              <a:buSzTx/>
              <a:buFontTx/>
              <a:buNone/>
            </a:pPr>
            <a:endParaRPr kumimoji="1" lang="en-GB" altLang="en-US" b="1" dirty="0">
              <a:solidFill>
                <a:schemeClr val="bg2"/>
              </a:solidFill>
              <a:latin typeface="Arial" panose="020B0604020202020204" pitchFamily="34" charset="0"/>
            </a:endParaRPr>
          </a:p>
          <a:p>
            <a:pPr algn="ctr" eaLnBrk="1" hangingPunct="1">
              <a:spcBef>
                <a:spcPct val="0"/>
              </a:spcBef>
              <a:buClrTx/>
              <a:buSzTx/>
              <a:buFontTx/>
              <a:buNone/>
            </a:pPr>
            <a:endParaRPr kumimoji="1" lang="en-GB" altLang="en-US" sz="2400" b="1" dirty="0">
              <a:solidFill>
                <a:schemeClr val="bg2"/>
              </a:solidFill>
              <a:latin typeface="Arial" panose="020B0604020202020204" pitchFamily="34" charset="0"/>
            </a:endParaRPr>
          </a:p>
          <a:p>
            <a:pPr algn="ctr" eaLnBrk="1" hangingPunct="1">
              <a:spcBef>
                <a:spcPct val="0"/>
              </a:spcBef>
              <a:buClrTx/>
              <a:buSzTx/>
              <a:buFontTx/>
              <a:buNone/>
            </a:pPr>
            <a:endParaRPr kumimoji="1" lang="en-GB" altLang="en-US" sz="2400" b="1" dirty="0">
              <a:solidFill>
                <a:schemeClr val="bg2"/>
              </a:solidFill>
              <a:latin typeface="Arial" panose="020B0604020202020204" pitchFamily="34" charset="0"/>
            </a:endParaRPr>
          </a:p>
          <a:p>
            <a:pPr algn="ctr" eaLnBrk="1" hangingPunct="1">
              <a:spcBef>
                <a:spcPct val="0"/>
              </a:spcBef>
              <a:buClrTx/>
              <a:buSzTx/>
              <a:buFontTx/>
              <a:buNone/>
            </a:pPr>
            <a:r>
              <a:rPr kumimoji="1" lang="en-GB" altLang="en-US" sz="2400" b="1" dirty="0">
                <a:solidFill>
                  <a:schemeClr val="bg2"/>
                </a:solidFill>
                <a:latin typeface="Arial" panose="020B0604020202020204" pitchFamily="34" charset="0"/>
              </a:rPr>
              <a:t>British Plastics Federation, Lunch-and-Learn  </a:t>
            </a:r>
          </a:p>
          <a:p>
            <a:pPr algn="ctr" eaLnBrk="1" hangingPunct="1">
              <a:spcBef>
                <a:spcPct val="0"/>
              </a:spcBef>
              <a:buClrTx/>
              <a:buSzTx/>
              <a:buFontTx/>
              <a:buNone/>
            </a:pPr>
            <a:r>
              <a:rPr kumimoji="1" lang="en-GB" altLang="en-US" sz="2400" b="1" dirty="0">
                <a:solidFill>
                  <a:schemeClr val="bg2"/>
                </a:solidFill>
                <a:latin typeface="Arial" panose="020B0604020202020204" pitchFamily="34" charset="0"/>
              </a:rPr>
              <a:t>2021-05-20</a:t>
            </a:r>
          </a:p>
        </p:txBody>
      </p:sp>
      <p:pic>
        <p:nvPicPr>
          <p:cNvPr id="2" name="Picture 1">
            <a:extLst>
              <a:ext uri="{FF2B5EF4-FFF2-40B4-BE49-F238E27FC236}">
                <a16:creationId xmlns:a16="http://schemas.microsoft.com/office/drawing/2014/main" id="{A7257801-50B0-B94D-8D56-F5545DDAE709}"/>
              </a:ext>
            </a:extLst>
          </p:cNvPr>
          <p:cNvPicPr>
            <a:picLocks noChangeAspect="1"/>
          </p:cNvPicPr>
          <p:nvPr/>
        </p:nvPicPr>
        <p:blipFill>
          <a:blip r:embed="rId3"/>
          <a:stretch>
            <a:fillRect/>
          </a:stretch>
        </p:blipFill>
        <p:spPr>
          <a:xfrm>
            <a:off x="2651760" y="4389120"/>
            <a:ext cx="1945178" cy="1188720"/>
          </a:xfrm>
          <a:prstGeom prst="rect">
            <a:avLst/>
          </a:prstGeom>
        </p:spPr>
      </p:pic>
      <p:pic>
        <p:nvPicPr>
          <p:cNvPr id="3" name="Picture 2">
            <a:extLst>
              <a:ext uri="{FF2B5EF4-FFF2-40B4-BE49-F238E27FC236}">
                <a16:creationId xmlns:a16="http://schemas.microsoft.com/office/drawing/2014/main" id="{8099081E-20E1-B54A-8E73-BA8FB540660E}"/>
              </a:ext>
            </a:extLst>
          </p:cNvPr>
          <p:cNvPicPr>
            <a:picLocks noChangeAspect="1"/>
          </p:cNvPicPr>
          <p:nvPr/>
        </p:nvPicPr>
        <p:blipFill>
          <a:blip r:embed="rId4"/>
          <a:stretch>
            <a:fillRect/>
          </a:stretch>
        </p:blipFill>
        <p:spPr>
          <a:xfrm>
            <a:off x="5303520" y="4572000"/>
            <a:ext cx="1413445" cy="1097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22B029F-76B9-5446-AEAB-4841BD4D382F}"/>
              </a:ext>
            </a:extLst>
          </p:cNvPr>
          <p:cNvSpPr>
            <a:spLocks noGrp="1"/>
          </p:cNvSpPr>
          <p:nvPr>
            <p:ph type="title"/>
          </p:nvPr>
        </p:nvSpPr>
        <p:spPr>
          <a:xfrm>
            <a:off x="0" y="115888"/>
            <a:ext cx="9036050" cy="433387"/>
          </a:xfrm>
        </p:spPr>
        <p:txBody>
          <a:bodyPr/>
          <a:lstStyle/>
          <a:p>
            <a:pPr>
              <a:defRPr/>
            </a:pPr>
            <a:r>
              <a:rPr lang="en-US" sz="3200" dirty="0">
                <a:solidFill>
                  <a:schemeClr val="tx2">
                    <a:lumMod val="50000"/>
                  </a:schemeClr>
                </a:solidFill>
                <a:effectLst/>
                <a:latin typeface="Arial" charset="0"/>
              </a:rPr>
              <a:t>MATERIALS RECOVERY FOR THE FUTURE </a:t>
            </a:r>
          </a:p>
        </p:txBody>
      </p:sp>
      <p:sp>
        <p:nvSpPr>
          <p:cNvPr id="48130" name="Content Placeholder 2">
            <a:extLst>
              <a:ext uri="{FF2B5EF4-FFF2-40B4-BE49-F238E27FC236}">
                <a16:creationId xmlns:a16="http://schemas.microsoft.com/office/drawing/2014/main" id="{D4D04E81-0A62-ED4A-9040-DE3235674600}"/>
              </a:ext>
            </a:extLst>
          </p:cNvPr>
          <p:cNvSpPr>
            <a:spLocks noGrp="1" noChangeArrowheads="1"/>
          </p:cNvSpPr>
          <p:nvPr>
            <p:ph idx="1"/>
          </p:nvPr>
        </p:nvSpPr>
        <p:spPr>
          <a:xfrm>
            <a:off x="323850" y="692696"/>
            <a:ext cx="8712200" cy="5904954"/>
          </a:xfrm>
        </p:spPr>
        <p:txBody>
          <a:bodyPr/>
          <a:lstStyle/>
          <a:p>
            <a:pPr eaLnBrk="1" hangingPunct="1">
              <a:spcAft>
                <a:spcPts val="600"/>
              </a:spcAft>
              <a:buClrTx/>
            </a:pPr>
            <a:r>
              <a:rPr lang="en-US" altLang="en-US" sz="2000" b="1" dirty="0">
                <a:solidFill>
                  <a:schemeClr val="bg2"/>
                </a:solidFill>
                <a:effectLst/>
                <a:latin typeface="Arial" panose="020B0604020202020204" pitchFamily="34" charset="0"/>
              </a:rPr>
              <a:t>Consortium of brand owners, packaging companies and packaging industry organizations, led by American Chemistry Council</a:t>
            </a:r>
          </a:p>
          <a:p>
            <a:pPr eaLnBrk="1" hangingPunct="1">
              <a:spcAft>
                <a:spcPts val="600"/>
              </a:spcAft>
              <a:buClrTx/>
            </a:pPr>
            <a:r>
              <a:rPr lang="en-US" altLang="en-US" sz="2000" b="1" dirty="0">
                <a:solidFill>
                  <a:schemeClr val="bg2"/>
                </a:solidFill>
                <a:effectLst/>
                <a:latin typeface="Arial" panose="020B0604020202020204" pitchFamily="34" charset="0"/>
              </a:rPr>
              <a:t>Sponsors:  Dow, Pepsico, LyondellBasell, Plum Organics, P&amp;G, Nestle, Nestle Purina, Sealed Air, S.C. Johnson, Amcor, APR, FPA, Target, ChevronPhillips, Canadian PIA, J.P. Mascaro, Walmart, KraftHeinz, Westlake, Mondelez, Mars, J&amp;J, Unilever and PLASTICS</a:t>
            </a:r>
          </a:p>
          <a:p>
            <a:pPr eaLnBrk="1" hangingPunct="1">
              <a:spcAft>
                <a:spcPts val="600"/>
              </a:spcAft>
              <a:buClrTx/>
            </a:pPr>
            <a:r>
              <a:rPr lang="en-US" altLang="en-US" sz="2000" b="1" dirty="0">
                <a:solidFill>
                  <a:schemeClr val="bg2"/>
                </a:solidFill>
                <a:effectLst/>
                <a:latin typeface="Arial" panose="020B0604020202020204" pitchFamily="34" charset="0"/>
              </a:rPr>
              <a:t>Goal to increase recycling rates, divert flexible packaging from landfill and create mainstream recovery processes and systems</a:t>
            </a:r>
          </a:p>
          <a:p>
            <a:pPr eaLnBrk="1" hangingPunct="1">
              <a:spcAft>
                <a:spcPts val="600"/>
              </a:spcAft>
              <a:buClrTx/>
            </a:pPr>
            <a:r>
              <a:rPr lang="en-US" altLang="en-US" sz="2000" b="1" dirty="0">
                <a:solidFill>
                  <a:schemeClr val="bg2"/>
                </a:solidFill>
                <a:effectLst/>
                <a:latin typeface="Arial" panose="020B0604020202020204" pitchFamily="34" charset="0"/>
              </a:rPr>
              <a:t>Resource Recycling Systems (RRS) research shows modifications of existing screening and upgraded optical sorting technology can efficiently identify &amp; sort FPP with 74% recapture rate so far (goal to reach 90%) to provide a new recovered materials stream while improving quality of other streams, particularly the paper stream</a:t>
            </a:r>
          </a:p>
          <a:p>
            <a:pPr eaLnBrk="1" hangingPunct="1">
              <a:spcAft>
                <a:spcPts val="600"/>
              </a:spcAft>
              <a:buClrTx/>
            </a:pPr>
            <a:r>
              <a:rPr lang="en-US" altLang="en-US" sz="2000" b="1" dirty="0">
                <a:solidFill>
                  <a:schemeClr val="bg2"/>
                </a:solidFill>
                <a:effectLst/>
                <a:latin typeface="Arial" panose="020B0604020202020204" pitchFamily="34" charset="0"/>
              </a:rPr>
              <a:t>Joint development program with J.P. Mascaro MRF in PA demonstrated technical &amp; economic feasibility for recycling waste flexible plastic packaging from single-stream residential curbside collections and identified potential recyclate end-use markets  </a:t>
            </a:r>
          </a:p>
          <a:p>
            <a:pPr eaLnBrk="1" hangingPunct="1">
              <a:buClrTx/>
              <a:buFont typeface="Wingdings" pitchFamily="2" charset="2"/>
              <a:buNone/>
            </a:pPr>
            <a:endParaRPr lang="en-US" altLang="en-US" sz="2000" b="1" dirty="0">
              <a:solidFill>
                <a:schemeClr val="bg2"/>
              </a:solidFill>
              <a:effectLst/>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F71FB5B-FE9C-0046-A71A-EC5BB4D00558}"/>
              </a:ext>
            </a:extLst>
          </p:cNvPr>
          <p:cNvSpPr>
            <a:spLocks noGrp="1"/>
          </p:cNvSpPr>
          <p:nvPr>
            <p:ph type="title"/>
          </p:nvPr>
        </p:nvSpPr>
        <p:spPr>
          <a:xfrm>
            <a:off x="457200" y="115888"/>
            <a:ext cx="8229600" cy="576262"/>
          </a:xfrm>
        </p:spPr>
        <p:txBody>
          <a:bodyPr/>
          <a:lstStyle/>
          <a:p>
            <a:pPr>
              <a:defRPr/>
            </a:pPr>
            <a:r>
              <a:rPr lang="en-US" sz="3200" dirty="0">
                <a:solidFill>
                  <a:schemeClr val="tx2">
                    <a:lumMod val="50000"/>
                  </a:schemeClr>
                </a:solidFill>
                <a:effectLst/>
                <a:latin typeface="Arial" charset="0"/>
              </a:rPr>
              <a:t>CEFLEX PROJECT (EUROPE)</a:t>
            </a:r>
          </a:p>
        </p:txBody>
      </p:sp>
      <p:sp>
        <p:nvSpPr>
          <p:cNvPr id="50178" name="Content Placeholder 2">
            <a:extLst>
              <a:ext uri="{FF2B5EF4-FFF2-40B4-BE49-F238E27FC236}">
                <a16:creationId xmlns:a16="http://schemas.microsoft.com/office/drawing/2014/main" id="{0B331E4F-6F08-3540-A901-9CB963EB2ABA}"/>
              </a:ext>
            </a:extLst>
          </p:cNvPr>
          <p:cNvSpPr>
            <a:spLocks noGrp="1" noChangeArrowheads="1"/>
          </p:cNvSpPr>
          <p:nvPr>
            <p:ph idx="1"/>
          </p:nvPr>
        </p:nvSpPr>
        <p:spPr>
          <a:xfrm>
            <a:off x="0" y="692150"/>
            <a:ext cx="9144000" cy="5689600"/>
          </a:xfrm>
        </p:spPr>
        <p:txBody>
          <a:bodyPr/>
          <a:lstStyle/>
          <a:p>
            <a:pPr>
              <a:buClrTx/>
            </a:pPr>
            <a:r>
              <a:rPr lang="en-US" altLang="en-US" sz="2000" b="1" dirty="0">
                <a:solidFill>
                  <a:schemeClr val="bg2"/>
                </a:solidFill>
                <a:effectLst/>
                <a:latin typeface="Arial" panose="020B0604020202020204" pitchFamily="34" charset="0"/>
              </a:rPr>
              <a:t>Collaborative consortium project of 154+ companies and organizations representing entire European flexible packaging value chain</a:t>
            </a:r>
          </a:p>
          <a:p>
            <a:pPr>
              <a:buClrTx/>
            </a:pPr>
            <a:r>
              <a:rPr lang="en-US" altLang="en-US" sz="2000" b="1" dirty="0">
                <a:solidFill>
                  <a:schemeClr val="bg2"/>
                </a:solidFill>
                <a:effectLst/>
                <a:latin typeface="Arial" panose="020B0604020202020204" pitchFamily="34" charset="0"/>
              </a:rPr>
              <a:t>Developed D4ACE (Designing For a Circular Economy) guidelines for flexible packaging design &amp; for end-of-life collection, sorting, recycling &amp; recovery systems &amp; infrastructure; now being implemented</a:t>
            </a:r>
          </a:p>
          <a:p>
            <a:pPr>
              <a:buClrTx/>
            </a:pPr>
            <a:r>
              <a:rPr lang="en-US" altLang="en-US" sz="2000" b="1" dirty="0">
                <a:solidFill>
                  <a:schemeClr val="bg2"/>
                </a:solidFill>
                <a:effectLst/>
                <a:latin typeface="Arial" panose="020B0604020202020204" pitchFamily="34" charset="0"/>
              </a:rPr>
              <a:t>Project goals by 2025:</a:t>
            </a:r>
          </a:p>
          <a:p>
            <a:pPr>
              <a:buClrTx/>
              <a:buSzPct val="120000"/>
              <a:buFont typeface="Arial" panose="020B0604020202020204" pitchFamily="34" charset="0"/>
              <a:buChar char="•"/>
            </a:pPr>
            <a:r>
              <a:rPr lang="en-US" altLang="en-US" sz="2000" b="1" dirty="0">
                <a:solidFill>
                  <a:schemeClr val="bg2"/>
                </a:solidFill>
                <a:effectLst/>
                <a:latin typeface="Arial" panose="020B0604020202020204" pitchFamily="34" charset="0"/>
              </a:rPr>
              <a:t>Make flexible packaging sustainable, more valuable in the circular economy and have end-of-life value, a major challenge today, so materials can stay in CE without becoming waste or marine litter</a:t>
            </a:r>
          </a:p>
          <a:p>
            <a:pPr>
              <a:buClrTx/>
              <a:buSzPct val="120000"/>
              <a:buFont typeface="Arial" panose="020B0604020202020204" pitchFamily="34" charset="0"/>
              <a:buChar char="•"/>
            </a:pPr>
            <a:r>
              <a:rPr lang="en-US" altLang="en-US" sz="2000" b="1" dirty="0">
                <a:solidFill>
                  <a:schemeClr val="bg2"/>
                </a:solidFill>
                <a:effectLst/>
                <a:latin typeface="Arial" panose="020B0604020202020204" pitchFamily="34" charset="0"/>
              </a:rPr>
              <a:t>Demonstrate sustainable, robust business case for CE for flexpack collection, sorting &amp; recycling at competitive quality/price</a:t>
            </a:r>
          </a:p>
          <a:p>
            <a:pPr>
              <a:buClrTx/>
              <a:buSzPct val="120000"/>
              <a:buFont typeface="Arial" panose="020B0604020202020204" pitchFamily="34" charset="0"/>
              <a:buChar char="•"/>
            </a:pPr>
            <a:r>
              <a:rPr lang="en-US" altLang="en-US" sz="2000" b="1" dirty="0">
                <a:solidFill>
                  <a:schemeClr val="bg2"/>
                </a:solidFill>
                <a:effectLst/>
                <a:latin typeface="Arial" panose="020B0604020202020204" pitchFamily="34" charset="0"/>
              </a:rPr>
              <a:t>Maximize overall resource efficiency of flexible packaging and optimize recyclability (mechanical, physical, chemical and other recycling types)</a:t>
            </a:r>
          </a:p>
          <a:p>
            <a:pPr>
              <a:buClrTx/>
              <a:buSzPct val="120000"/>
              <a:buFont typeface="Arial" panose="020B0604020202020204" pitchFamily="34" charset="0"/>
              <a:buChar char="•"/>
            </a:pPr>
            <a:r>
              <a:rPr lang="en-GB" altLang="en-US" sz="2000" b="1" dirty="0">
                <a:solidFill>
                  <a:schemeClr val="bg2"/>
                </a:solidFill>
                <a:effectLst/>
                <a:latin typeface="Arial" panose="020B0604020202020204" pitchFamily="34" charset="0"/>
              </a:rPr>
              <a:t>Establish collection, sorting and reprocessing infrastructure/economy for post-consumer flexible packaging across Europe</a:t>
            </a:r>
            <a:endParaRPr lang="en-US" altLang="en-US" sz="2000" b="1" dirty="0">
              <a:solidFill>
                <a:schemeClr val="bg2"/>
              </a:solidFill>
              <a:effectLst/>
              <a:latin typeface="Arial" panose="020B0604020202020204" pitchFamily="34" charset="0"/>
            </a:endParaRPr>
          </a:p>
          <a:p>
            <a:pPr>
              <a:buClrTx/>
              <a:buSzPct val="120000"/>
              <a:buFont typeface="Arial" panose="020B0604020202020204" pitchFamily="34" charset="0"/>
              <a:buChar char="•"/>
            </a:pPr>
            <a:r>
              <a:rPr lang="en-US" altLang="en-US" sz="2000" b="1" dirty="0">
                <a:solidFill>
                  <a:schemeClr val="bg2"/>
                </a:solidFill>
                <a:effectLst/>
                <a:latin typeface="Arial" panose="020B0604020202020204" pitchFamily="34" charset="0"/>
              </a:rPr>
              <a:t>Ensure that flexible packaging is actually recycled and that the recyclates find sustainable end markets to replace virgin materials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The 5 steps to build a circular economy for flexible packaging - a circular representation of 1) Collection 2) Sorting 3) Redesign 4) Technology and 5) Markets">
            <a:extLst>
              <a:ext uri="{FF2B5EF4-FFF2-40B4-BE49-F238E27FC236}">
                <a16:creationId xmlns:a16="http://schemas.microsoft.com/office/drawing/2014/main" id="{2C741304-4367-D34C-BD8E-B806C8DEF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93" y="0"/>
            <a:ext cx="7262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2FF937-F450-0A4A-9491-F24243C08EAD}"/>
              </a:ext>
            </a:extLst>
          </p:cNvPr>
          <p:cNvSpPr txBox="1"/>
          <p:nvPr/>
        </p:nvSpPr>
        <p:spPr>
          <a:xfrm>
            <a:off x="107504" y="6165304"/>
            <a:ext cx="1728192" cy="338554"/>
          </a:xfrm>
          <a:prstGeom prst="rect">
            <a:avLst/>
          </a:prstGeom>
          <a:noFill/>
        </p:spPr>
        <p:txBody>
          <a:bodyPr wrap="square" rtlCol="0">
            <a:spAutoFit/>
          </a:bodyPr>
          <a:lstStyle/>
          <a:p>
            <a:r>
              <a:rPr lang="en-US" sz="1600" dirty="0">
                <a:solidFill>
                  <a:schemeClr val="bg2"/>
                </a:solidFill>
                <a:latin typeface="Arial" panose="020B0604020202020204" pitchFamily="34" charset="0"/>
              </a:rPr>
              <a:t>Source: CEFLEX</a:t>
            </a:r>
          </a:p>
        </p:txBody>
      </p:sp>
    </p:spTree>
    <p:extLst>
      <p:ext uri="{BB962C8B-B14F-4D97-AF65-F5344CB8AC3E}">
        <p14:creationId xmlns:p14="http://schemas.microsoft.com/office/powerpoint/2010/main" val="3392300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a:extLst>
              <a:ext uri="{FF2B5EF4-FFF2-40B4-BE49-F238E27FC236}">
                <a16:creationId xmlns:a16="http://schemas.microsoft.com/office/drawing/2014/main" id="{2EDC600B-DBA0-294F-A108-7F4BF785750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440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466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745CE43-C5DE-6644-A3BE-D6E4ABD70092}"/>
              </a:ext>
            </a:extLst>
          </p:cNvPr>
          <p:cNvSpPr>
            <a:spLocks noGrp="1"/>
          </p:cNvSpPr>
          <p:nvPr>
            <p:ph type="title"/>
          </p:nvPr>
        </p:nvSpPr>
        <p:spPr>
          <a:xfrm>
            <a:off x="0" y="260647"/>
            <a:ext cx="9036496" cy="144017"/>
          </a:xfrm>
        </p:spPr>
        <p:txBody>
          <a:bodyPr/>
          <a:lstStyle/>
          <a:p>
            <a:pPr>
              <a:defRPr/>
            </a:pPr>
            <a:r>
              <a:rPr lang="en-US" sz="2400" dirty="0">
                <a:solidFill>
                  <a:schemeClr val="tx2">
                    <a:lumMod val="50000"/>
                  </a:schemeClr>
                </a:solidFill>
                <a:effectLst/>
                <a:latin typeface="Arial" charset="0"/>
              </a:rPr>
              <a:t>“HOLY GRAIL 2.0” DIGITAL WATERMARK PROJECT</a:t>
            </a:r>
          </a:p>
        </p:txBody>
      </p:sp>
      <p:sp>
        <p:nvSpPr>
          <p:cNvPr id="36867" name="Content Placeholder 2">
            <a:extLst>
              <a:ext uri="{FF2B5EF4-FFF2-40B4-BE49-F238E27FC236}">
                <a16:creationId xmlns:a16="http://schemas.microsoft.com/office/drawing/2014/main" id="{1783BF1E-71BA-9C49-B176-F732513ACCA2}"/>
              </a:ext>
            </a:extLst>
          </p:cNvPr>
          <p:cNvSpPr>
            <a:spLocks noGrp="1"/>
          </p:cNvSpPr>
          <p:nvPr>
            <p:ph idx="1"/>
          </p:nvPr>
        </p:nvSpPr>
        <p:spPr>
          <a:xfrm>
            <a:off x="0" y="476672"/>
            <a:ext cx="9144000" cy="6381328"/>
          </a:xfrm>
        </p:spPr>
        <p:txBody>
          <a:bodyPr/>
          <a:lstStyle/>
          <a:p>
            <a:pPr eaLnBrk="1" hangingPunct="1">
              <a:buClrTx/>
              <a:buSzPct val="120000"/>
              <a:buFont typeface="Wingdings" pitchFamily="2" charset="2"/>
              <a:buChar char="§"/>
            </a:pPr>
            <a:r>
              <a:rPr lang="en-US" altLang="en-US" sz="2000" b="1" dirty="0">
                <a:solidFill>
                  <a:schemeClr val="bg2"/>
                </a:solidFill>
                <a:effectLst/>
                <a:latin typeface="Arial" panose="020B0604020202020204" pitchFamily="34" charset="0"/>
              </a:rPr>
              <a:t>Ineffective identification and sorting is a fundamental obstacle to lightweight packaging waste recycling and achieving a circular economy.  Improved identification and sorting leads to more efficient mechanical recycling and higher quality recyclates </a:t>
            </a:r>
          </a:p>
          <a:p>
            <a:pPr eaLnBrk="1" hangingPunct="1">
              <a:buClrTx/>
              <a:buSzPct val="120000"/>
              <a:buFont typeface="Wingdings" pitchFamily="2" charset="2"/>
              <a:buChar char="§"/>
            </a:pPr>
            <a:r>
              <a:rPr lang="en-US" altLang="en-US" sz="2000" b="1" dirty="0">
                <a:solidFill>
                  <a:schemeClr val="bg2"/>
                </a:solidFill>
                <a:effectLst/>
                <a:latin typeface="Arial" panose="020B0604020202020204" pitchFamily="34" charset="0"/>
              </a:rPr>
              <a:t>Originally began in 2016 as vs. 1.0 pilot project led by P&amp;G in Europe &amp; the Ellen MacArthur Foundation New Plastics Economy Projects</a:t>
            </a:r>
          </a:p>
          <a:p>
            <a:pPr eaLnBrk="1" hangingPunct="1">
              <a:buClrTx/>
              <a:buSzPct val="120000"/>
              <a:buFont typeface="Wingdings" pitchFamily="2" charset="2"/>
              <a:buChar char="§"/>
            </a:pPr>
            <a:r>
              <a:rPr lang="en-US" altLang="en-US" sz="2000" b="1" dirty="0">
                <a:solidFill>
                  <a:schemeClr val="bg2"/>
                </a:solidFill>
                <a:effectLst/>
                <a:latin typeface="Arial" panose="020B0604020202020204" pitchFamily="34" charset="0"/>
              </a:rPr>
              <a:t>Following its initial success, now expanded (2019) to 120+ packaging companies and organizations led by the European Brands Association</a:t>
            </a:r>
          </a:p>
          <a:p>
            <a:pPr eaLnBrk="1" hangingPunct="1">
              <a:buClrTx/>
            </a:pPr>
            <a:r>
              <a:rPr lang="en-US" altLang="en-US" sz="2000" b="1" dirty="0">
                <a:solidFill>
                  <a:schemeClr val="bg2"/>
                </a:solidFill>
                <a:effectLst/>
                <a:latin typeface="Arial" panose="020B0604020202020204" pitchFamily="34" charset="0"/>
              </a:rPr>
              <a:t>Goal is to prove viability of digital watermarking technologies to efficiently enable packaging polymer identification, sorting and high-quality recycling in plastics waste streams at high throughput to facilitate circular economy for plastic packaging, launch an industrial pilot and demonstrate a large-scale business case </a:t>
            </a:r>
          </a:p>
          <a:p>
            <a:pPr eaLnBrk="1" hangingPunct="1">
              <a:buClrTx/>
            </a:pPr>
            <a:r>
              <a:rPr lang="en-US" altLang="en-US" sz="2000" b="1" dirty="0">
                <a:solidFill>
                  <a:schemeClr val="bg2"/>
                </a:solidFill>
                <a:effectLst/>
                <a:latin typeface="Arial" panose="020B0604020202020204" pitchFamily="34" charset="0"/>
              </a:rPr>
              <a:t>Digital watermarks are small machine-readable codes the size of a QR code but essentially invisible to the eye incorporated on packaging surfaces in multiple positions.  They record detailed information about polymer types used, multilayer structure and composition, food versus non-food qualification, manufacturer, converter, SKU etc. </a:t>
            </a:r>
          </a:p>
        </p:txBody>
      </p:sp>
    </p:spTree>
    <p:extLst>
      <p:ext uri="{BB962C8B-B14F-4D97-AF65-F5344CB8AC3E}">
        <p14:creationId xmlns:p14="http://schemas.microsoft.com/office/powerpoint/2010/main" val="329342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15FDDF8-43D4-3E4A-9BC7-31CCFC6EE216}"/>
              </a:ext>
            </a:extLst>
          </p:cNvPr>
          <p:cNvSpPr>
            <a:spLocks noGrp="1"/>
          </p:cNvSpPr>
          <p:nvPr>
            <p:ph type="title"/>
          </p:nvPr>
        </p:nvSpPr>
        <p:spPr>
          <a:xfrm>
            <a:off x="107950" y="274638"/>
            <a:ext cx="8928100" cy="417512"/>
          </a:xfrm>
        </p:spPr>
        <p:txBody>
          <a:bodyPr/>
          <a:lstStyle/>
          <a:p>
            <a:pPr>
              <a:defRPr/>
            </a:pPr>
            <a:r>
              <a:rPr lang="en-US" sz="2400" dirty="0">
                <a:solidFill>
                  <a:schemeClr val="tx2">
                    <a:lumMod val="50000"/>
                  </a:schemeClr>
                </a:solidFill>
                <a:effectLst/>
                <a:latin typeface="Arial" charset="0"/>
              </a:rPr>
              <a:t>DEVELOPMENT OF SINGLE POLYMER BARRIER AND POUCH MATERIALS</a:t>
            </a:r>
          </a:p>
        </p:txBody>
      </p:sp>
      <p:sp>
        <p:nvSpPr>
          <p:cNvPr id="55298" name="Content Placeholder 2">
            <a:extLst>
              <a:ext uri="{FF2B5EF4-FFF2-40B4-BE49-F238E27FC236}">
                <a16:creationId xmlns:a16="http://schemas.microsoft.com/office/drawing/2014/main" id="{A77C6A5C-6DAD-E545-AE73-0CD0754060A9}"/>
              </a:ext>
            </a:extLst>
          </p:cNvPr>
          <p:cNvSpPr>
            <a:spLocks noGrp="1" noChangeArrowheads="1"/>
          </p:cNvSpPr>
          <p:nvPr>
            <p:ph idx="1"/>
          </p:nvPr>
        </p:nvSpPr>
        <p:spPr>
          <a:xfrm>
            <a:off x="107950" y="764704"/>
            <a:ext cx="9036050" cy="5832946"/>
          </a:xfrm>
        </p:spPr>
        <p:txBody>
          <a:bodyPr/>
          <a:lstStyle/>
          <a:p>
            <a:pPr eaLnBrk="1" hangingPunct="1">
              <a:buClrTx/>
            </a:pPr>
            <a:endParaRPr lang="en-US" altLang="en-US" sz="2000" b="1" dirty="0">
              <a:solidFill>
                <a:schemeClr val="bg2"/>
              </a:solidFill>
              <a:effectLst/>
              <a:latin typeface="Arial" panose="020B0604020202020204" pitchFamily="34" charset="0"/>
            </a:endParaRPr>
          </a:p>
          <a:p>
            <a:pPr eaLnBrk="1" hangingPunct="1">
              <a:buClrTx/>
            </a:pPr>
            <a:r>
              <a:rPr lang="en-US" altLang="en-US" sz="2000" b="1" dirty="0">
                <a:solidFill>
                  <a:schemeClr val="bg2"/>
                </a:solidFill>
                <a:effectLst/>
                <a:latin typeface="Arial" panose="020B0604020202020204" pitchFamily="34" charset="0"/>
              </a:rPr>
              <a:t>Mechanically-recyclable monomaterial barrier and pouch packaging structures processable on conventional conversion and packaging equipment and complying with the Sustainable Packaging Coalition “How2Recycle” store drop-off recycling programs in the US</a:t>
            </a:r>
          </a:p>
          <a:p>
            <a:pPr eaLnBrk="1" hangingPunct="1">
              <a:buClrTx/>
            </a:pPr>
            <a:r>
              <a:rPr lang="en-US" altLang="en-US" sz="2000" b="1" dirty="0">
                <a:solidFill>
                  <a:schemeClr val="bg2"/>
                </a:solidFill>
                <a:effectLst/>
                <a:latin typeface="Arial" panose="020B0604020202020204" pitchFamily="34" charset="0"/>
              </a:rPr>
              <a:t>Cost effective all-PE or all–PP replacements for non-mechanically recyclable PET/PE and other mixed material laminates and pouches with enhanced optical properties, gloss, tensile and tear strength. </a:t>
            </a:r>
          </a:p>
          <a:p>
            <a:pPr eaLnBrk="1" hangingPunct="1">
              <a:buClrTx/>
            </a:pPr>
            <a:r>
              <a:rPr lang="en-US" altLang="en-US" sz="2000" b="1" dirty="0">
                <a:solidFill>
                  <a:schemeClr val="bg2"/>
                </a:solidFill>
                <a:effectLst/>
                <a:latin typeface="Arial" panose="020B0604020202020204" pitchFamily="34" charset="0"/>
              </a:rPr>
              <a:t>Nova Chemicals “I-Beam” structures with enhanced moisture and oxygen barrier properties acceptable for food packaging, good optical properties, higher stiffness, puncture resistance, and sealability: </a:t>
            </a:r>
          </a:p>
          <a:p>
            <a:pPr eaLnBrk="1" hangingPunct="1">
              <a:buClrTx/>
              <a:buFont typeface="Wingdings" pitchFamily="2" charset="2"/>
              <a:buNone/>
            </a:pPr>
            <a:r>
              <a:rPr lang="en-US" altLang="en-US" sz="2000" b="1" dirty="0">
                <a:solidFill>
                  <a:schemeClr val="bg2"/>
                </a:solidFill>
                <a:effectLst/>
                <a:latin typeface="Arial" panose="020B0604020202020204" pitchFamily="34" charset="0"/>
              </a:rPr>
              <a:t> 	(sLLDPE)/(“Surpass” HDPE)/(LLDPE)/(“Surpass” HDPE)/(C8LLDPE)</a:t>
            </a:r>
          </a:p>
          <a:p>
            <a:pPr eaLnBrk="1" hangingPunct="1">
              <a:buClrTx/>
            </a:pPr>
            <a:r>
              <a:rPr lang="en-US" altLang="en-US" sz="2000" b="1" dirty="0">
                <a:solidFill>
                  <a:schemeClr val="bg2"/>
                </a:solidFill>
                <a:effectLst/>
                <a:latin typeface="Arial" panose="020B0604020202020204" pitchFamily="34" charset="0"/>
              </a:rPr>
              <a:t>Dow “RecycleReady” technology using HDPE and “INNATE” single-site LLDPE material structures.  High stiffness and toughness, more puncture- and tear-resistant than PET/PE, lower MVTR.  High oxygen barrier can be incorporated with an EVOH layer</a:t>
            </a:r>
          </a:p>
          <a:p>
            <a:pPr eaLnBrk="1" hangingPunct="1">
              <a:buClrTx/>
            </a:pPr>
            <a:r>
              <a:rPr lang="en-US" altLang="en-US" sz="2000" b="1" dirty="0">
                <a:solidFill>
                  <a:schemeClr val="bg2"/>
                </a:solidFill>
                <a:effectLst/>
                <a:latin typeface="Arial" panose="020B0604020202020204" pitchFamily="34" charset="0"/>
              </a:rPr>
              <a:t>Incorporations of &lt;5% barrier layer (EVOH, PA) or coatings (e.g. acrylics, SiOx, AlOx) is still considered monomaterial.  </a:t>
            </a:r>
          </a:p>
          <a:p>
            <a:pPr eaLnBrk="1" hangingPunct="1">
              <a:buClrTx/>
            </a:pPr>
            <a:endParaRPr lang="en-US" altLang="en-US" sz="2000" b="1" dirty="0">
              <a:solidFill>
                <a:schemeClr val="bg2"/>
              </a:solidFill>
              <a:effectLst/>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F9130191-3A9A-6D4D-BA62-65AF861C42F3}"/>
              </a:ext>
            </a:extLst>
          </p:cNvPr>
          <p:cNvSpPr/>
          <p:nvPr/>
        </p:nvSpPr>
        <p:spPr>
          <a:xfrm>
            <a:off x="5167313" y="2416175"/>
            <a:ext cx="2155825" cy="174625"/>
          </a:xfrm>
          <a:prstGeom prst="rect">
            <a:avLst/>
          </a:prstGeom>
          <a:solidFill>
            <a:srgbClr val="29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solidFill>
                <a:schemeClr val="bg2">
                  <a:lumMod val="25000"/>
                </a:schemeClr>
              </a:solidFill>
              <a:latin typeface="Gill Sans MT" panose="020B0502020104020203" pitchFamily="34" charset="0"/>
            </a:endParaRPr>
          </a:p>
        </p:txBody>
      </p:sp>
      <p:sp>
        <p:nvSpPr>
          <p:cNvPr id="62" name="Rectangle 61">
            <a:extLst>
              <a:ext uri="{FF2B5EF4-FFF2-40B4-BE49-F238E27FC236}">
                <a16:creationId xmlns:a16="http://schemas.microsoft.com/office/drawing/2014/main" id="{DD86F0D0-D4D5-B64A-BD3E-E8B49AF87068}"/>
              </a:ext>
            </a:extLst>
          </p:cNvPr>
          <p:cNvSpPr/>
          <p:nvPr/>
        </p:nvSpPr>
        <p:spPr>
          <a:xfrm>
            <a:off x="5167313" y="2587625"/>
            <a:ext cx="2155825" cy="363538"/>
          </a:xfrm>
          <a:prstGeom prst="rect">
            <a:avLst/>
          </a:prstGeom>
          <a:solidFill>
            <a:srgbClr val="FF0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solidFill>
                <a:schemeClr val="bg2">
                  <a:lumMod val="25000"/>
                </a:schemeClr>
              </a:solidFill>
              <a:latin typeface="Gill Sans MT" panose="020B0502020104020203" pitchFamily="34" charset="0"/>
            </a:endParaRPr>
          </a:p>
        </p:txBody>
      </p:sp>
      <p:sp>
        <p:nvSpPr>
          <p:cNvPr id="65" name="Rectangle 64">
            <a:extLst>
              <a:ext uri="{FF2B5EF4-FFF2-40B4-BE49-F238E27FC236}">
                <a16:creationId xmlns:a16="http://schemas.microsoft.com/office/drawing/2014/main" id="{1EC0DEC3-CBE2-3241-8D86-3E911C8C79C5}"/>
              </a:ext>
            </a:extLst>
          </p:cNvPr>
          <p:cNvSpPr/>
          <p:nvPr/>
        </p:nvSpPr>
        <p:spPr>
          <a:xfrm>
            <a:off x="5167313" y="3096000"/>
            <a:ext cx="2155825" cy="401637"/>
          </a:xfrm>
          <a:prstGeom prst="rect">
            <a:avLst/>
          </a:prstGeom>
          <a:solidFill>
            <a:schemeClr val="accent6">
              <a:lumMod val="7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solidFill>
                <a:schemeClr val="bg2">
                  <a:lumMod val="25000"/>
                </a:schemeClr>
              </a:solidFill>
              <a:latin typeface="Gill Sans MT" panose="020B0502020104020203" pitchFamily="34" charset="0"/>
            </a:endParaRPr>
          </a:p>
        </p:txBody>
      </p:sp>
      <p:sp>
        <p:nvSpPr>
          <p:cNvPr id="70" name="Rectangle 69">
            <a:extLst>
              <a:ext uri="{FF2B5EF4-FFF2-40B4-BE49-F238E27FC236}">
                <a16:creationId xmlns:a16="http://schemas.microsoft.com/office/drawing/2014/main" id="{F2CABE42-B1CD-2248-AD01-8077CCEFD640}"/>
              </a:ext>
            </a:extLst>
          </p:cNvPr>
          <p:cNvSpPr/>
          <p:nvPr/>
        </p:nvSpPr>
        <p:spPr>
          <a:xfrm>
            <a:off x="5167313" y="2952000"/>
            <a:ext cx="2155825" cy="130175"/>
          </a:xfrm>
          <a:prstGeom prst="rect">
            <a:avLst/>
          </a:prstGeom>
          <a:solidFill>
            <a:schemeClr val="tx2">
              <a:lumMod val="50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solidFill>
                <a:schemeClr val="bg2">
                  <a:lumMod val="25000"/>
                </a:schemeClr>
              </a:solidFill>
              <a:latin typeface="Gill Sans MT" panose="020B0502020104020203" pitchFamily="34" charset="0"/>
            </a:endParaRPr>
          </a:p>
        </p:txBody>
      </p:sp>
      <p:sp>
        <p:nvSpPr>
          <p:cNvPr id="64" name="Rectangle 63">
            <a:extLst>
              <a:ext uri="{FF2B5EF4-FFF2-40B4-BE49-F238E27FC236}">
                <a16:creationId xmlns:a16="http://schemas.microsoft.com/office/drawing/2014/main" id="{6FE77B92-F0B0-0D4B-8307-AF1C0288E255}"/>
              </a:ext>
            </a:extLst>
          </p:cNvPr>
          <p:cNvSpPr/>
          <p:nvPr/>
        </p:nvSpPr>
        <p:spPr>
          <a:xfrm>
            <a:off x="5167313" y="3473450"/>
            <a:ext cx="2155825" cy="323850"/>
          </a:xfrm>
          <a:prstGeom prst="rect">
            <a:avLst/>
          </a:prstGeom>
          <a:solidFill>
            <a:srgbClr val="30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00" dirty="0">
              <a:solidFill>
                <a:schemeClr val="bg2">
                  <a:lumMod val="25000"/>
                </a:schemeClr>
              </a:solidFill>
              <a:latin typeface="Gill Sans MT" panose="020B0502020104020203" pitchFamily="34" charset="0"/>
            </a:endParaRPr>
          </a:p>
        </p:txBody>
      </p:sp>
      <p:sp>
        <p:nvSpPr>
          <p:cNvPr id="2" name="Title 1">
            <a:extLst>
              <a:ext uri="{FF2B5EF4-FFF2-40B4-BE49-F238E27FC236}">
                <a16:creationId xmlns:a16="http://schemas.microsoft.com/office/drawing/2014/main" id="{2AF88C1C-1A02-0B4A-BB90-90F275BA25BC}"/>
              </a:ext>
            </a:extLst>
          </p:cNvPr>
          <p:cNvSpPr>
            <a:spLocks noGrp="1"/>
          </p:cNvSpPr>
          <p:nvPr>
            <p:ph type="title"/>
          </p:nvPr>
        </p:nvSpPr>
        <p:spPr>
          <a:xfrm>
            <a:off x="239713" y="153988"/>
            <a:ext cx="8562975" cy="1068387"/>
          </a:xfrm>
        </p:spPr>
        <p:txBody>
          <a:bodyPr anchor="t">
            <a:noAutofit/>
          </a:bodyPr>
          <a:lstStyle/>
          <a:p>
            <a:pPr>
              <a:defRPr/>
            </a:pPr>
            <a:r>
              <a:rPr lang="en-US" sz="3600" dirty="0">
                <a:solidFill>
                  <a:schemeClr val="tx2">
                    <a:lumMod val="50000"/>
                  </a:schemeClr>
                </a:solidFill>
                <a:latin typeface="Arial" panose="020B0604020202020204" pitchFamily="34" charset="0"/>
              </a:rPr>
              <a:t>Replace Existing Structure with Store Drop-off Recyclable Film</a:t>
            </a:r>
          </a:p>
        </p:txBody>
      </p:sp>
      <p:sp>
        <p:nvSpPr>
          <p:cNvPr id="57" name="TextBox 56">
            <a:extLst>
              <a:ext uri="{FF2B5EF4-FFF2-40B4-BE49-F238E27FC236}">
                <a16:creationId xmlns:a16="http://schemas.microsoft.com/office/drawing/2014/main" id="{29665E5E-C1FC-CD4F-A45E-F376E1618D5A}"/>
              </a:ext>
            </a:extLst>
          </p:cNvPr>
          <p:cNvSpPr txBox="1"/>
          <p:nvPr/>
        </p:nvSpPr>
        <p:spPr>
          <a:xfrm>
            <a:off x="433388" y="3833813"/>
            <a:ext cx="2271712" cy="522287"/>
          </a:xfrm>
          <a:prstGeom prst="rect">
            <a:avLst/>
          </a:prstGeom>
          <a:noFill/>
        </p:spPr>
        <p:txBody>
          <a:bodyPr>
            <a:spAutoFit/>
          </a:bodyPr>
          <a:lstStyle/>
          <a:p>
            <a:pPr algn="ctr">
              <a:defRPr/>
            </a:pPr>
            <a:r>
              <a:rPr lang="en-US" sz="1400" dirty="0">
                <a:solidFill>
                  <a:schemeClr val="bg2">
                    <a:lumMod val="25000"/>
                  </a:schemeClr>
                </a:solidFill>
                <a:latin typeface="Gill Sans MT" panose="020B0502020104020203" pitchFamily="34" charset="0"/>
              </a:rPr>
              <a:t>Not recyclable due to </a:t>
            </a:r>
            <a:r>
              <a:rPr lang="en-US" sz="1400" b="1" i="1" dirty="0">
                <a:solidFill>
                  <a:schemeClr val="bg2">
                    <a:lumMod val="25000"/>
                  </a:schemeClr>
                </a:solidFill>
                <a:latin typeface="Gill Sans MT" panose="020B0502020104020203" pitchFamily="34" charset="0"/>
              </a:rPr>
              <a:t>mixed materials</a:t>
            </a:r>
          </a:p>
        </p:txBody>
      </p:sp>
      <p:sp>
        <p:nvSpPr>
          <p:cNvPr id="3" name="TextBox 2">
            <a:extLst>
              <a:ext uri="{FF2B5EF4-FFF2-40B4-BE49-F238E27FC236}">
                <a16:creationId xmlns:a16="http://schemas.microsoft.com/office/drawing/2014/main" id="{A5EA95BA-BE9F-AB4B-9EB4-8EC0A68ED108}"/>
              </a:ext>
            </a:extLst>
          </p:cNvPr>
          <p:cNvSpPr txBox="1"/>
          <p:nvPr/>
        </p:nvSpPr>
        <p:spPr>
          <a:xfrm>
            <a:off x="303213" y="1825625"/>
            <a:ext cx="2533650" cy="522288"/>
          </a:xfrm>
          <a:prstGeom prst="rect">
            <a:avLst/>
          </a:prstGeom>
          <a:noFill/>
        </p:spPr>
        <p:txBody>
          <a:bodyPr>
            <a:spAutoFit/>
          </a:bodyPr>
          <a:lstStyle/>
          <a:p>
            <a:pPr algn="ctr">
              <a:defRPr/>
            </a:pPr>
            <a:r>
              <a:rPr lang="en-US" sz="1400" b="1" dirty="0">
                <a:solidFill>
                  <a:schemeClr val="bg2">
                    <a:lumMod val="25000"/>
                  </a:schemeClr>
                </a:solidFill>
                <a:latin typeface="Gill Sans MT" panose="020B0502020104020203" pitchFamily="34" charset="0"/>
              </a:rPr>
              <a:t>Non-recyclable Structure</a:t>
            </a:r>
          </a:p>
          <a:p>
            <a:pPr algn="ctr">
              <a:defRPr/>
            </a:pPr>
            <a:r>
              <a:rPr lang="en-US" sz="1400" b="1" dirty="0">
                <a:solidFill>
                  <a:schemeClr val="bg2">
                    <a:lumMod val="25000"/>
                  </a:schemeClr>
                </a:solidFill>
                <a:latin typeface="Gill Sans MT" panose="020B0502020104020203" pitchFamily="34" charset="0"/>
              </a:rPr>
              <a:t>(Multi-material)</a:t>
            </a:r>
          </a:p>
        </p:txBody>
      </p:sp>
      <p:sp>
        <p:nvSpPr>
          <p:cNvPr id="5" name="TextBox 4">
            <a:extLst>
              <a:ext uri="{FF2B5EF4-FFF2-40B4-BE49-F238E27FC236}">
                <a16:creationId xmlns:a16="http://schemas.microsoft.com/office/drawing/2014/main" id="{DC3B6504-EB41-7F4F-8480-C555AA0012B2}"/>
              </a:ext>
            </a:extLst>
          </p:cNvPr>
          <p:cNvSpPr txBox="1"/>
          <p:nvPr/>
        </p:nvSpPr>
        <p:spPr>
          <a:xfrm>
            <a:off x="4976009" y="1691093"/>
            <a:ext cx="2565400" cy="522287"/>
          </a:xfrm>
          <a:prstGeom prst="rect">
            <a:avLst/>
          </a:prstGeom>
          <a:noFill/>
        </p:spPr>
        <p:txBody>
          <a:bodyPr>
            <a:spAutoFit/>
          </a:bodyPr>
          <a:lstStyle/>
          <a:p>
            <a:pPr algn="ctr">
              <a:defRPr/>
            </a:pPr>
            <a:r>
              <a:rPr lang="en-US" sz="1400" b="1" dirty="0">
                <a:solidFill>
                  <a:schemeClr val="bg2">
                    <a:lumMod val="25000"/>
                  </a:schemeClr>
                </a:solidFill>
                <a:latin typeface="Gill Sans MT" panose="020B0502020104020203" pitchFamily="34" charset="0"/>
              </a:rPr>
              <a:t>RecycleReady Structure</a:t>
            </a:r>
          </a:p>
          <a:p>
            <a:pPr algn="ctr">
              <a:defRPr/>
            </a:pPr>
            <a:r>
              <a:rPr lang="en-US" sz="1400" b="1" dirty="0">
                <a:solidFill>
                  <a:schemeClr val="bg2">
                    <a:lumMod val="25000"/>
                  </a:schemeClr>
                </a:solidFill>
                <a:latin typeface="Gill Sans MT" panose="020B0502020104020203" pitchFamily="34" charset="0"/>
              </a:rPr>
              <a:t>(Mono-material)</a:t>
            </a:r>
          </a:p>
        </p:txBody>
      </p:sp>
      <p:grpSp>
        <p:nvGrpSpPr>
          <p:cNvPr id="15" name="Group 14">
            <a:extLst>
              <a:ext uri="{FF2B5EF4-FFF2-40B4-BE49-F238E27FC236}">
                <a16:creationId xmlns:a16="http://schemas.microsoft.com/office/drawing/2014/main" id="{723EA38C-0619-D64E-9A01-F7734FA8AF60}"/>
              </a:ext>
            </a:extLst>
          </p:cNvPr>
          <p:cNvGrpSpPr>
            <a:grpSpLocks noChangeAspect="1"/>
          </p:cNvGrpSpPr>
          <p:nvPr/>
        </p:nvGrpSpPr>
        <p:grpSpPr>
          <a:xfrm>
            <a:off x="496103" y="2417602"/>
            <a:ext cx="2119766" cy="1368000"/>
            <a:chOff x="352898" y="1468675"/>
            <a:chExt cx="1523532" cy="983218"/>
          </a:xfrm>
          <a:effectLst>
            <a:outerShdw blurRad="50800" dist="38100" dir="2700000" algn="tl" rotWithShape="0">
              <a:prstClr val="black">
                <a:alpha val="40000"/>
              </a:prstClr>
            </a:outerShdw>
          </a:effectLst>
        </p:grpSpPr>
        <p:sp>
          <p:nvSpPr>
            <p:cNvPr id="12" name="Rectangle 11">
              <a:extLst>
                <a:ext uri="{FF2B5EF4-FFF2-40B4-BE49-F238E27FC236}">
                  <a16:creationId xmlns:a16="http://schemas.microsoft.com/office/drawing/2014/main" id="{1F56E977-905F-8C48-88DF-85E0A4FC09FD}"/>
                </a:ext>
              </a:extLst>
            </p:cNvPr>
            <p:cNvSpPr/>
            <p:nvPr/>
          </p:nvSpPr>
          <p:spPr>
            <a:xfrm>
              <a:off x="352898" y="1468675"/>
              <a:ext cx="1523532" cy="119781"/>
            </a:xfrm>
            <a:prstGeom prst="rect">
              <a:avLst/>
            </a:prstGeom>
            <a:solidFill>
              <a:schemeClr val="tx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solidFill>
                  <a:schemeClr val="bg2">
                    <a:lumMod val="25000"/>
                  </a:schemeClr>
                </a:solidFill>
                <a:latin typeface="Gill Sans MT" panose="020B0502020104020203" pitchFamily="34" charset="0"/>
              </a:endParaRPr>
            </a:p>
          </p:txBody>
        </p:sp>
        <p:sp>
          <p:nvSpPr>
            <p:cNvPr id="50" name="Rectangle 49">
              <a:extLst>
                <a:ext uri="{FF2B5EF4-FFF2-40B4-BE49-F238E27FC236}">
                  <a16:creationId xmlns:a16="http://schemas.microsoft.com/office/drawing/2014/main" id="{06026E7C-2CAD-924E-BB46-281E0B33BFE7}"/>
                </a:ext>
              </a:extLst>
            </p:cNvPr>
            <p:cNvSpPr/>
            <p:nvPr/>
          </p:nvSpPr>
          <p:spPr>
            <a:xfrm>
              <a:off x="352898" y="1588839"/>
              <a:ext cx="1523532" cy="96748"/>
            </a:xfrm>
            <a:prstGeom prst="rect">
              <a:avLst/>
            </a:prstGeom>
            <a:pattFill prst="pct75">
              <a:fgClr>
                <a:srgbClr val="002060"/>
              </a:fgClr>
              <a:bgClr>
                <a:schemeClr val="bg1"/>
              </a:bgClr>
            </a:patt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solidFill>
                  <a:schemeClr val="bg2">
                    <a:lumMod val="25000"/>
                  </a:schemeClr>
                </a:solidFill>
                <a:latin typeface="Gill Sans MT" panose="020B0502020104020203" pitchFamily="34" charset="0"/>
              </a:endParaRPr>
            </a:p>
          </p:txBody>
        </p:sp>
        <p:sp>
          <p:nvSpPr>
            <p:cNvPr id="51" name="Rectangle 50">
              <a:extLst>
                <a:ext uri="{FF2B5EF4-FFF2-40B4-BE49-F238E27FC236}">
                  <a16:creationId xmlns:a16="http://schemas.microsoft.com/office/drawing/2014/main" id="{0F6FBB13-B47F-9C49-86CE-9FADD34DDE90}"/>
                </a:ext>
              </a:extLst>
            </p:cNvPr>
            <p:cNvSpPr/>
            <p:nvPr/>
          </p:nvSpPr>
          <p:spPr>
            <a:xfrm>
              <a:off x="352898" y="1685587"/>
              <a:ext cx="1523532" cy="766306"/>
            </a:xfrm>
            <a:prstGeom prst="rect">
              <a:avLst/>
            </a:prstGeom>
            <a:solidFill>
              <a:srgbClr val="C0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solidFill>
                  <a:schemeClr val="bg2">
                    <a:lumMod val="25000"/>
                  </a:schemeClr>
                </a:solidFill>
                <a:latin typeface="Gill Sans MT" panose="020B0502020104020203" pitchFamily="34" charset="0"/>
              </a:endParaRPr>
            </a:p>
          </p:txBody>
        </p:sp>
      </p:grpSp>
      <p:sp>
        <p:nvSpPr>
          <p:cNvPr id="13" name="TextBox 12">
            <a:extLst>
              <a:ext uri="{FF2B5EF4-FFF2-40B4-BE49-F238E27FC236}">
                <a16:creationId xmlns:a16="http://schemas.microsoft.com/office/drawing/2014/main" id="{84F4C531-C8F9-E641-9D3C-5D056C8E3F6D}"/>
              </a:ext>
            </a:extLst>
          </p:cNvPr>
          <p:cNvSpPr txBox="1"/>
          <p:nvPr/>
        </p:nvSpPr>
        <p:spPr>
          <a:xfrm>
            <a:off x="2722563" y="2443163"/>
            <a:ext cx="1066800" cy="138112"/>
          </a:xfrm>
          <a:prstGeom prst="rect">
            <a:avLst/>
          </a:prstGeom>
          <a:noFill/>
        </p:spPr>
        <p:txBody>
          <a:bodyPr lIns="0" tIns="0" rIns="0" bIns="0" anchor="ctr">
            <a:spAutoFit/>
          </a:bodyPr>
          <a:lstStyle/>
          <a:p>
            <a:pPr>
              <a:defRPr/>
            </a:pPr>
            <a:r>
              <a:rPr lang="en-US" sz="900" b="1" dirty="0">
                <a:solidFill>
                  <a:schemeClr val="bg2">
                    <a:lumMod val="25000"/>
                  </a:schemeClr>
                </a:solidFill>
                <a:latin typeface="Gill Sans MT" panose="020B0502020104020203" pitchFamily="34" charset="0"/>
              </a:rPr>
              <a:t>PET AIOx</a:t>
            </a:r>
          </a:p>
        </p:txBody>
      </p:sp>
      <p:sp>
        <p:nvSpPr>
          <p:cNvPr id="52" name="TextBox 51">
            <a:extLst>
              <a:ext uri="{FF2B5EF4-FFF2-40B4-BE49-F238E27FC236}">
                <a16:creationId xmlns:a16="http://schemas.microsoft.com/office/drawing/2014/main" id="{AADA74C1-24FC-9C45-8033-FB41E014DAE8}"/>
              </a:ext>
            </a:extLst>
          </p:cNvPr>
          <p:cNvSpPr txBox="1"/>
          <p:nvPr/>
        </p:nvSpPr>
        <p:spPr>
          <a:xfrm>
            <a:off x="2730500" y="2592388"/>
            <a:ext cx="1066800" cy="138112"/>
          </a:xfrm>
          <a:prstGeom prst="rect">
            <a:avLst/>
          </a:prstGeom>
          <a:noFill/>
        </p:spPr>
        <p:txBody>
          <a:bodyPr lIns="0" tIns="0" rIns="0" bIns="0" anchor="ctr">
            <a:spAutoFit/>
          </a:bodyPr>
          <a:lstStyle/>
          <a:p>
            <a:pPr>
              <a:defRPr/>
            </a:pPr>
            <a:r>
              <a:rPr lang="en-US" sz="900" b="1" dirty="0">
                <a:solidFill>
                  <a:schemeClr val="bg2">
                    <a:lumMod val="25000"/>
                  </a:schemeClr>
                </a:solidFill>
                <a:latin typeface="Gill Sans MT" panose="020B0502020104020203" pitchFamily="34" charset="0"/>
              </a:rPr>
              <a:t>Ink / Adhesive</a:t>
            </a:r>
          </a:p>
        </p:txBody>
      </p:sp>
      <p:sp>
        <p:nvSpPr>
          <p:cNvPr id="53" name="TextBox 52">
            <a:extLst>
              <a:ext uri="{FF2B5EF4-FFF2-40B4-BE49-F238E27FC236}">
                <a16:creationId xmlns:a16="http://schemas.microsoft.com/office/drawing/2014/main" id="{35BBAD37-B7E6-D54F-9B68-A94C49F23ABE}"/>
              </a:ext>
            </a:extLst>
          </p:cNvPr>
          <p:cNvSpPr txBox="1"/>
          <p:nvPr/>
        </p:nvSpPr>
        <p:spPr>
          <a:xfrm>
            <a:off x="2757488" y="3178175"/>
            <a:ext cx="506412" cy="138113"/>
          </a:xfrm>
          <a:prstGeom prst="rect">
            <a:avLst/>
          </a:prstGeom>
          <a:noFill/>
        </p:spPr>
        <p:txBody>
          <a:bodyPr lIns="0" tIns="0" rIns="0" bIns="0" anchor="ctr">
            <a:spAutoFit/>
          </a:bodyPr>
          <a:lstStyle/>
          <a:p>
            <a:pPr>
              <a:defRPr/>
            </a:pPr>
            <a:r>
              <a:rPr lang="en-US" sz="900" b="1" dirty="0">
                <a:solidFill>
                  <a:schemeClr val="bg2">
                    <a:lumMod val="25000"/>
                  </a:schemeClr>
                </a:solidFill>
                <a:latin typeface="Gill Sans MT" panose="020B0502020104020203" pitchFamily="34" charset="0"/>
              </a:rPr>
              <a:t>PE</a:t>
            </a:r>
          </a:p>
        </p:txBody>
      </p:sp>
      <p:sp>
        <p:nvSpPr>
          <p:cNvPr id="57358" name="Footer Placeholder 3">
            <a:extLst>
              <a:ext uri="{FF2B5EF4-FFF2-40B4-BE49-F238E27FC236}">
                <a16:creationId xmlns:a16="http://schemas.microsoft.com/office/drawing/2014/main" id="{E04B82DD-FEB0-5341-B0FC-A982115C5773}"/>
              </a:ext>
            </a:extLst>
          </p:cNvPr>
          <p:cNvSpPr txBox="1">
            <a:spLocks noChangeArrowheads="1"/>
          </p:cNvSpPr>
          <p:nvPr/>
        </p:nvSpPr>
        <p:spPr bwMode="auto">
          <a:xfrm>
            <a:off x="2757488" y="5624513"/>
            <a:ext cx="5049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buClr>
                <a:schemeClr val="hlink"/>
              </a:buClr>
              <a:buSzPct val="70000"/>
              <a:buFont typeface="Wingdings" pitchFamily="2" charset="2"/>
              <a:buChar char="n"/>
              <a:defRPr sz="3200">
                <a:solidFill>
                  <a:schemeClr val="tx1"/>
                </a:solidFill>
                <a:latin typeface="Garamond" panose="02020404030301010803" pitchFamily="18" charset="0"/>
                <a:cs typeface="Arial" panose="020B0604020202020204" pitchFamily="34" charset="0"/>
              </a:defRPr>
            </a:lvl1pPr>
            <a:lvl2pPr marL="342900" indent="-285750" defTabSz="68580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cs typeface="Arial" panose="020B0604020202020204" pitchFamily="34" charset="0"/>
              </a:defRPr>
            </a:lvl2pPr>
            <a:lvl3pPr marL="685800" indent="-228600" defTabSz="685800">
              <a:spcBef>
                <a:spcPct val="20000"/>
              </a:spcBef>
              <a:buClr>
                <a:schemeClr val="tx2"/>
              </a:buClr>
              <a:buSzPct val="70000"/>
              <a:buFont typeface="Wingdings" pitchFamily="2" charset="2"/>
              <a:buChar char="n"/>
              <a:defRPr sz="2400">
                <a:solidFill>
                  <a:schemeClr val="tx1"/>
                </a:solidFill>
                <a:latin typeface="Garamond" panose="02020404030301010803" pitchFamily="18" charset="0"/>
                <a:cs typeface="Arial" panose="020B0604020202020204" pitchFamily="34" charset="0"/>
              </a:defRPr>
            </a:lvl3pPr>
            <a:lvl4pPr marL="1028700" indent="-228600" defTabSz="6858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4pPr>
            <a:lvl5pPr marL="1371600" indent="-228600" defTabSz="6858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5pPr>
            <a:lvl6pPr marL="1828800" indent="-228600" defTabSz="6858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6pPr>
            <a:lvl7pPr marL="2286000" indent="-228600" defTabSz="6858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7pPr>
            <a:lvl8pPr marL="2743200" indent="-228600" defTabSz="6858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8pPr>
            <a:lvl9pPr marL="3200400" indent="-228600" defTabSz="6858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9pPr>
          </a:lstStyle>
          <a:p>
            <a:pPr algn="ctr" eaLnBrk="1" hangingPunct="1">
              <a:spcBef>
                <a:spcPct val="0"/>
              </a:spcBef>
              <a:buClrTx/>
              <a:buSzTx/>
              <a:buFontTx/>
              <a:buNone/>
            </a:pPr>
            <a:r>
              <a:rPr lang="en-US" altLang="en-US" sz="900" dirty="0">
                <a:solidFill>
                  <a:srgbClr val="FFFFFF"/>
                </a:solidFill>
                <a:latin typeface="Gill Sans MT" panose="020B0502020104020203" pitchFamily="34" charset="77"/>
              </a:rPr>
              <a:t>Designing for Recyclability</a:t>
            </a:r>
          </a:p>
        </p:txBody>
      </p:sp>
      <p:pic>
        <p:nvPicPr>
          <p:cNvPr id="14" name="Picture 13">
            <a:extLst>
              <a:ext uri="{FF2B5EF4-FFF2-40B4-BE49-F238E27FC236}">
                <a16:creationId xmlns:a16="http://schemas.microsoft.com/office/drawing/2014/main" id="{FFC4EB6F-68CD-E047-9587-547E1E7BA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4443413"/>
            <a:ext cx="67786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Isosceles Triangle 141">
            <a:extLst>
              <a:ext uri="{FF2B5EF4-FFF2-40B4-BE49-F238E27FC236}">
                <a16:creationId xmlns:a16="http://schemas.microsoft.com/office/drawing/2014/main" id="{3D524B98-B23D-B14B-8644-9EC742F40B87}"/>
              </a:ext>
            </a:extLst>
          </p:cNvPr>
          <p:cNvSpPr/>
          <p:nvPr/>
        </p:nvSpPr>
        <p:spPr>
          <a:xfrm rot="5400000">
            <a:off x="3418681" y="3037682"/>
            <a:ext cx="441325" cy="207962"/>
          </a:xfrm>
          <a:prstGeom prst="triangl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solidFill>
                <a:schemeClr val="bg2">
                  <a:lumMod val="25000"/>
                </a:schemeClr>
              </a:solidFill>
              <a:latin typeface="Gill Sans MT" panose="020B0502020104020203" pitchFamily="34" charset="0"/>
            </a:endParaRPr>
          </a:p>
        </p:txBody>
      </p:sp>
      <p:sp>
        <p:nvSpPr>
          <p:cNvPr id="1024" name="TextBox 1023">
            <a:extLst>
              <a:ext uri="{FF2B5EF4-FFF2-40B4-BE49-F238E27FC236}">
                <a16:creationId xmlns:a16="http://schemas.microsoft.com/office/drawing/2014/main" id="{2C27BFD2-E948-DD46-8373-9A7940A16FE0}"/>
              </a:ext>
            </a:extLst>
          </p:cNvPr>
          <p:cNvSpPr txBox="1"/>
          <p:nvPr/>
        </p:nvSpPr>
        <p:spPr>
          <a:xfrm>
            <a:off x="3851275" y="2430463"/>
            <a:ext cx="1046163" cy="138112"/>
          </a:xfrm>
          <a:prstGeom prst="rect">
            <a:avLst/>
          </a:prstGeom>
          <a:noFill/>
        </p:spPr>
        <p:txBody>
          <a:bodyPr lIns="0" tIns="0" rIns="0" bIns="0" anchor="ctr">
            <a:spAutoFit/>
          </a:bodyPr>
          <a:lstStyle/>
          <a:p>
            <a:pPr algn="r">
              <a:defRPr/>
            </a:pPr>
            <a:r>
              <a:rPr lang="en-US" sz="900" b="1" dirty="0">
                <a:solidFill>
                  <a:schemeClr val="bg2">
                    <a:lumMod val="25000"/>
                  </a:schemeClr>
                </a:solidFill>
                <a:latin typeface="Gill Sans MT" panose="020B0502020104020203" pitchFamily="34" charset="0"/>
              </a:rPr>
              <a:t>Printability</a:t>
            </a:r>
          </a:p>
        </p:txBody>
      </p:sp>
      <p:sp>
        <p:nvSpPr>
          <p:cNvPr id="38" name="TextBox 37">
            <a:extLst>
              <a:ext uri="{FF2B5EF4-FFF2-40B4-BE49-F238E27FC236}">
                <a16:creationId xmlns:a16="http://schemas.microsoft.com/office/drawing/2014/main" id="{6AF4B886-4BDE-B24C-8F9F-028AB69265F8}"/>
              </a:ext>
            </a:extLst>
          </p:cNvPr>
          <p:cNvSpPr txBox="1"/>
          <p:nvPr/>
        </p:nvSpPr>
        <p:spPr>
          <a:xfrm>
            <a:off x="7610475" y="2430270"/>
            <a:ext cx="1236663" cy="138499"/>
          </a:xfrm>
          <a:prstGeom prst="rect">
            <a:avLst/>
          </a:prstGeom>
          <a:noFill/>
        </p:spPr>
        <p:txBody>
          <a:bodyPr wrap="square" lIns="0" tIns="0" rIns="0" bIns="0" anchor="ctr">
            <a:spAutoFit/>
          </a:bodyPr>
          <a:lstStyle/>
          <a:p>
            <a:pPr>
              <a:defRPr/>
            </a:pPr>
            <a:r>
              <a:rPr lang="en-US" sz="900" b="1" dirty="0">
                <a:solidFill>
                  <a:schemeClr val="bg2">
                    <a:lumMod val="25000"/>
                  </a:schemeClr>
                </a:solidFill>
                <a:latin typeface="Gill Sans MT" panose="020B0502020104020203" pitchFamily="34" charset="0"/>
              </a:rPr>
              <a:t>Heat resistance, HDPE</a:t>
            </a:r>
          </a:p>
        </p:txBody>
      </p:sp>
      <p:sp>
        <p:nvSpPr>
          <p:cNvPr id="43" name="TextBox 42">
            <a:extLst>
              <a:ext uri="{FF2B5EF4-FFF2-40B4-BE49-F238E27FC236}">
                <a16:creationId xmlns:a16="http://schemas.microsoft.com/office/drawing/2014/main" id="{A99F0F85-5782-AE4C-840F-C932E1418BB8}"/>
              </a:ext>
            </a:extLst>
          </p:cNvPr>
          <p:cNvSpPr txBox="1"/>
          <p:nvPr/>
        </p:nvSpPr>
        <p:spPr>
          <a:xfrm>
            <a:off x="7596000" y="2657947"/>
            <a:ext cx="1204913" cy="230832"/>
          </a:xfrm>
          <a:prstGeom prst="rect">
            <a:avLst/>
          </a:prstGeom>
          <a:noFill/>
        </p:spPr>
        <p:txBody>
          <a:bodyPr lIns="0" tIns="0" rIns="0" bIns="0" anchor="ctr">
            <a:spAutoFit/>
          </a:bodyPr>
          <a:lstStyle/>
          <a:p>
            <a:pPr>
              <a:lnSpc>
                <a:spcPts val="900"/>
              </a:lnSpc>
              <a:defRPr/>
            </a:pPr>
            <a:r>
              <a:rPr lang="en-US" sz="900" b="1" dirty="0">
                <a:solidFill>
                  <a:schemeClr val="bg2">
                    <a:lumMod val="25000"/>
                  </a:schemeClr>
                </a:solidFill>
                <a:latin typeface="Gill Sans MT" panose="020B0502020104020203" pitchFamily="34" charset="0"/>
              </a:rPr>
              <a:t>High gloss and clarity, m-LLDPE</a:t>
            </a:r>
          </a:p>
        </p:txBody>
      </p:sp>
      <p:sp>
        <p:nvSpPr>
          <p:cNvPr id="1036" name="TextBox 1035">
            <a:extLst>
              <a:ext uri="{FF2B5EF4-FFF2-40B4-BE49-F238E27FC236}">
                <a16:creationId xmlns:a16="http://schemas.microsoft.com/office/drawing/2014/main" id="{14314906-AE93-264E-A838-B39C03A4C708}"/>
              </a:ext>
            </a:extLst>
          </p:cNvPr>
          <p:cNvSpPr txBox="1"/>
          <p:nvPr/>
        </p:nvSpPr>
        <p:spPr>
          <a:xfrm>
            <a:off x="3748088" y="3168000"/>
            <a:ext cx="1149350" cy="231775"/>
          </a:xfrm>
          <a:prstGeom prst="rect">
            <a:avLst/>
          </a:prstGeom>
          <a:noFill/>
        </p:spPr>
        <p:txBody>
          <a:bodyPr lIns="0" tIns="0" rIns="0" bIns="0" anchor="ctr">
            <a:spAutoFit/>
          </a:bodyPr>
          <a:lstStyle/>
          <a:p>
            <a:pPr algn="r">
              <a:lnSpc>
                <a:spcPts val="900"/>
              </a:lnSpc>
              <a:defRPr/>
            </a:pPr>
            <a:r>
              <a:rPr lang="en-US" sz="900" b="1" dirty="0">
                <a:solidFill>
                  <a:schemeClr val="bg2">
                    <a:lumMod val="25000"/>
                  </a:schemeClr>
                </a:solidFill>
                <a:latin typeface="Gill Sans MT" panose="020B0502020104020203" pitchFamily="34" charset="0"/>
              </a:rPr>
              <a:t>Stiffness, moisture barrier</a:t>
            </a:r>
          </a:p>
        </p:txBody>
      </p:sp>
      <p:sp>
        <p:nvSpPr>
          <p:cNvPr id="32" name="TextBox 31">
            <a:extLst>
              <a:ext uri="{FF2B5EF4-FFF2-40B4-BE49-F238E27FC236}">
                <a16:creationId xmlns:a16="http://schemas.microsoft.com/office/drawing/2014/main" id="{88BB1940-E4B6-B945-8F8B-FE3E2B730263}"/>
              </a:ext>
            </a:extLst>
          </p:cNvPr>
          <p:cNvSpPr txBox="1"/>
          <p:nvPr/>
        </p:nvSpPr>
        <p:spPr>
          <a:xfrm>
            <a:off x="3851275" y="3462338"/>
            <a:ext cx="1046163" cy="347662"/>
          </a:xfrm>
          <a:prstGeom prst="rect">
            <a:avLst/>
          </a:prstGeom>
          <a:noFill/>
        </p:spPr>
        <p:txBody>
          <a:bodyPr lIns="0" tIns="0" rIns="0" bIns="0" anchor="ctr">
            <a:spAutoFit/>
          </a:bodyPr>
          <a:lstStyle/>
          <a:p>
            <a:pPr algn="r">
              <a:lnSpc>
                <a:spcPts val="900"/>
              </a:lnSpc>
              <a:defRPr/>
            </a:pPr>
            <a:r>
              <a:rPr lang="en-US" sz="900" b="1" dirty="0">
                <a:solidFill>
                  <a:schemeClr val="bg2">
                    <a:lumMod val="25000"/>
                  </a:schemeClr>
                </a:solidFill>
                <a:latin typeface="Gill Sans MT" panose="020B0502020104020203" pitchFamily="34" charset="0"/>
              </a:rPr>
              <a:t>Low temperature activation, zipper compatible</a:t>
            </a:r>
          </a:p>
        </p:txBody>
      </p:sp>
      <p:sp>
        <p:nvSpPr>
          <p:cNvPr id="41" name="TextBox 40">
            <a:extLst>
              <a:ext uri="{FF2B5EF4-FFF2-40B4-BE49-F238E27FC236}">
                <a16:creationId xmlns:a16="http://schemas.microsoft.com/office/drawing/2014/main" id="{A9A0EE70-16E1-494A-A23C-D401425B82C5}"/>
              </a:ext>
            </a:extLst>
          </p:cNvPr>
          <p:cNvSpPr txBox="1"/>
          <p:nvPr/>
        </p:nvSpPr>
        <p:spPr>
          <a:xfrm>
            <a:off x="7596000" y="2916000"/>
            <a:ext cx="955675" cy="230832"/>
          </a:xfrm>
          <a:prstGeom prst="rect">
            <a:avLst/>
          </a:prstGeom>
          <a:noFill/>
        </p:spPr>
        <p:txBody>
          <a:bodyPr lIns="0" tIns="0" rIns="0" bIns="0" anchor="ctr">
            <a:spAutoFit/>
          </a:bodyPr>
          <a:lstStyle/>
          <a:p>
            <a:pPr>
              <a:lnSpc>
                <a:spcPts val="900"/>
              </a:lnSpc>
              <a:defRPr/>
            </a:pPr>
            <a:r>
              <a:rPr lang="en-US" sz="900" b="1" dirty="0">
                <a:solidFill>
                  <a:schemeClr val="bg2">
                    <a:lumMod val="25000"/>
                  </a:schemeClr>
                </a:solidFill>
                <a:latin typeface="Gill Sans MT" panose="020B0502020104020203" pitchFamily="34" charset="0"/>
              </a:rPr>
              <a:t>Oxygen barrier, EVOH</a:t>
            </a:r>
          </a:p>
        </p:txBody>
      </p:sp>
      <p:grpSp>
        <p:nvGrpSpPr>
          <p:cNvPr id="172" name="Group 4">
            <a:extLst>
              <a:ext uri="{FF2B5EF4-FFF2-40B4-BE49-F238E27FC236}">
                <a16:creationId xmlns:a16="http://schemas.microsoft.com/office/drawing/2014/main" id="{4B4FD7DC-3B02-914A-96EC-AA24768E5A98}"/>
              </a:ext>
            </a:extLst>
          </p:cNvPr>
          <p:cNvGrpSpPr>
            <a:grpSpLocks noChangeAspect="1"/>
          </p:cNvGrpSpPr>
          <p:nvPr/>
        </p:nvGrpSpPr>
        <p:grpSpPr bwMode="auto">
          <a:xfrm>
            <a:off x="5884863" y="4162425"/>
            <a:ext cx="738187" cy="1117600"/>
            <a:chOff x="4824" y="940"/>
            <a:chExt cx="466" cy="705"/>
          </a:xfrm>
        </p:grpSpPr>
        <p:sp>
          <p:nvSpPr>
            <p:cNvPr id="57378" name="AutoShape 3">
              <a:extLst>
                <a:ext uri="{FF2B5EF4-FFF2-40B4-BE49-F238E27FC236}">
                  <a16:creationId xmlns:a16="http://schemas.microsoft.com/office/drawing/2014/main" id="{413BEEF5-BB27-7043-A96E-B73BEAE32983}"/>
                </a:ext>
              </a:extLst>
            </p:cNvPr>
            <p:cNvSpPr>
              <a:spLocks noChangeAspect="1" noChangeArrowheads="1" noTextEdit="1"/>
            </p:cNvSpPr>
            <p:nvPr/>
          </p:nvSpPr>
          <p:spPr bwMode="auto">
            <a:xfrm>
              <a:off x="4824" y="940"/>
              <a:ext cx="466"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7379" name="Rectangle 5">
              <a:extLst>
                <a:ext uri="{FF2B5EF4-FFF2-40B4-BE49-F238E27FC236}">
                  <a16:creationId xmlns:a16="http://schemas.microsoft.com/office/drawing/2014/main" id="{C2C80105-5A43-B242-9CDC-D3A3C4F9B770}"/>
                </a:ext>
              </a:extLst>
            </p:cNvPr>
            <p:cNvSpPr>
              <a:spLocks noChangeArrowheads="1"/>
            </p:cNvSpPr>
            <p:nvPr/>
          </p:nvSpPr>
          <p:spPr bwMode="auto">
            <a:xfrm>
              <a:off x="4824" y="1070"/>
              <a:ext cx="393" cy="57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baseline="-25000" dirty="0">
                <a:latin typeface="Gill Sans MT" panose="020B0502020104020203" pitchFamily="34" charset="77"/>
              </a:endParaRPr>
            </a:p>
          </p:txBody>
        </p:sp>
        <p:sp>
          <p:nvSpPr>
            <p:cNvPr id="57380" name="Freeform 6">
              <a:extLst>
                <a:ext uri="{FF2B5EF4-FFF2-40B4-BE49-F238E27FC236}">
                  <a16:creationId xmlns:a16="http://schemas.microsoft.com/office/drawing/2014/main" id="{DD8CC159-2A93-7F4D-A809-4158EB30FA75}"/>
                </a:ext>
              </a:extLst>
            </p:cNvPr>
            <p:cNvSpPr>
              <a:spLocks noEditPoints="1"/>
            </p:cNvSpPr>
            <p:nvPr/>
          </p:nvSpPr>
          <p:spPr bwMode="auto">
            <a:xfrm>
              <a:off x="4824" y="1071"/>
              <a:ext cx="393" cy="574"/>
            </a:xfrm>
            <a:custGeom>
              <a:avLst/>
              <a:gdLst>
                <a:gd name="T0" fmla="*/ 0 w 393"/>
                <a:gd name="T1" fmla="*/ 574 h 574"/>
                <a:gd name="T2" fmla="*/ 393 w 393"/>
                <a:gd name="T3" fmla="*/ 574 h 574"/>
                <a:gd name="T4" fmla="*/ 393 w 393"/>
                <a:gd name="T5" fmla="*/ 0 h 574"/>
                <a:gd name="T6" fmla="*/ 0 w 393"/>
                <a:gd name="T7" fmla="*/ 0 h 574"/>
                <a:gd name="T8" fmla="*/ 0 w 393"/>
                <a:gd name="T9" fmla="*/ 574 h 574"/>
                <a:gd name="T10" fmla="*/ 383 w 393"/>
                <a:gd name="T11" fmla="*/ 476 h 574"/>
                <a:gd name="T12" fmla="*/ 10 w 393"/>
                <a:gd name="T13" fmla="*/ 476 h 574"/>
                <a:gd name="T14" fmla="*/ 10 w 393"/>
                <a:gd name="T15" fmla="*/ 382 h 574"/>
                <a:gd name="T16" fmla="*/ 383 w 393"/>
                <a:gd name="T17" fmla="*/ 382 h 574"/>
                <a:gd name="T18" fmla="*/ 383 w 393"/>
                <a:gd name="T19" fmla="*/ 476 h 574"/>
                <a:gd name="T20" fmla="*/ 383 w 393"/>
                <a:gd name="T21" fmla="*/ 372 h 574"/>
                <a:gd name="T22" fmla="*/ 10 w 393"/>
                <a:gd name="T23" fmla="*/ 372 h 574"/>
                <a:gd name="T24" fmla="*/ 10 w 393"/>
                <a:gd name="T25" fmla="*/ 10 h 574"/>
                <a:gd name="T26" fmla="*/ 383 w 393"/>
                <a:gd name="T27" fmla="*/ 10 h 574"/>
                <a:gd name="T28" fmla="*/ 383 w 393"/>
                <a:gd name="T29" fmla="*/ 372 h 5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3" h="574">
                  <a:moveTo>
                    <a:pt x="0" y="574"/>
                  </a:moveTo>
                  <a:lnTo>
                    <a:pt x="393" y="574"/>
                  </a:lnTo>
                  <a:lnTo>
                    <a:pt x="393" y="0"/>
                  </a:lnTo>
                  <a:lnTo>
                    <a:pt x="0" y="0"/>
                  </a:lnTo>
                  <a:lnTo>
                    <a:pt x="0" y="574"/>
                  </a:lnTo>
                  <a:close/>
                  <a:moveTo>
                    <a:pt x="383" y="476"/>
                  </a:moveTo>
                  <a:lnTo>
                    <a:pt x="10" y="476"/>
                  </a:lnTo>
                  <a:lnTo>
                    <a:pt x="10" y="382"/>
                  </a:lnTo>
                  <a:lnTo>
                    <a:pt x="383" y="382"/>
                  </a:lnTo>
                  <a:lnTo>
                    <a:pt x="383" y="476"/>
                  </a:lnTo>
                  <a:close/>
                  <a:moveTo>
                    <a:pt x="383" y="372"/>
                  </a:moveTo>
                  <a:lnTo>
                    <a:pt x="10" y="372"/>
                  </a:lnTo>
                  <a:lnTo>
                    <a:pt x="10" y="10"/>
                  </a:lnTo>
                  <a:lnTo>
                    <a:pt x="383" y="10"/>
                  </a:lnTo>
                  <a:lnTo>
                    <a:pt x="383" y="372"/>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81" name="Freeform 7">
              <a:extLst>
                <a:ext uri="{FF2B5EF4-FFF2-40B4-BE49-F238E27FC236}">
                  <a16:creationId xmlns:a16="http://schemas.microsoft.com/office/drawing/2014/main" id="{94CF68EF-69DE-8740-858E-938844CF1F6F}"/>
                </a:ext>
              </a:extLst>
            </p:cNvPr>
            <p:cNvSpPr>
              <a:spLocks/>
            </p:cNvSpPr>
            <p:nvPr/>
          </p:nvSpPr>
          <p:spPr bwMode="auto">
            <a:xfrm>
              <a:off x="5238" y="1071"/>
              <a:ext cx="52" cy="35"/>
            </a:xfrm>
            <a:custGeom>
              <a:avLst/>
              <a:gdLst>
                <a:gd name="T0" fmla="*/ 0 w 130"/>
                <a:gd name="T1" fmla="*/ 0 h 88"/>
                <a:gd name="T2" fmla="*/ 0 w 130"/>
                <a:gd name="T3" fmla="*/ 0 h 88"/>
                <a:gd name="T4" fmla="*/ 0 w 130"/>
                <a:gd name="T5" fmla="*/ 0 h 88"/>
                <a:gd name="T6" fmla="*/ 0 w 130"/>
                <a:gd name="T7" fmla="*/ 0 h 88"/>
                <a:gd name="T8" fmla="*/ 0 w 130"/>
                <a:gd name="T9" fmla="*/ 0 h 88"/>
                <a:gd name="T10" fmla="*/ 0 w 130"/>
                <a:gd name="T11" fmla="*/ 0 h 88"/>
                <a:gd name="T12" fmla="*/ 0 w 130"/>
                <a:gd name="T13" fmla="*/ 0 h 88"/>
                <a:gd name="T14" fmla="*/ 0 w 130"/>
                <a:gd name="T15" fmla="*/ 0 h 88"/>
                <a:gd name="T16" fmla="*/ 0 w 130"/>
                <a:gd name="T17" fmla="*/ 0 h 88"/>
                <a:gd name="T18" fmla="*/ 0 w 130"/>
                <a:gd name="T19" fmla="*/ 0 h 88"/>
                <a:gd name="T20" fmla="*/ 0 w 130"/>
                <a:gd name="T21" fmla="*/ 0 h 88"/>
                <a:gd name="T22" fmla="*/ 0 w 130"/>
                <a:gd name="T23" fmla="*/ 0 h 88"/>
                <a:gd name="T24" fmla="*/ 0 w 130"/>
                <a:gd name="T25" fmla="*/ 0 h 88"/>
                <a:gd name="T26" fmla="*/ 0 w 130"/>
                <a:gd name="T27" fmla="*/ 0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8">
                  <a:moveTo>
                    <a:pt x="130" y="0"/>
                  </a:moveTo>
                  <a:cubicBezTo>
                    <a:pt x="130" y="26"/>
                    <a:pt x="130" y="26"/>
                    <a:pt x="130" y="26"/>
                  </a:cubicBezTo>
                  <a:cubicBezTo>
                    <a:pt x="81" y="26"/>
                    <a:pt x="81" y="26"/>
                    <a:pt x="81" y="26"/>
                  </a:cubicBezTo>
                  <a:cubicBezTo>
                    <a:pt x="81" y="26"/>
                    <a:pt x="81" y="26"/>
                    <a:pt x="81" y="26"/>
                  </a:cubicBezTo>
                  <a:cubicBezTo>
                    <a:pt x="91" y="33"/>
                    <a:pt x="96" y="44"/>
                    <a:pt x="96" y="54"/>
                  </a:cubicBezTo>
                  <a:cubicBezTo>
                    <a:pt x="96" y="81"/>
                    <a:pt x="81" y="88"/>
                    <a:pt x="58" y="88"/>
                  </a:cubicBezTo>
                  <a:cubicBezTo>
                    <a:pt x="0" y="88"/>
                    <a:pt x="0" y="88"/>
                    <a:pt x="0" y="88"/>
                  </a:cubicBezTo>
                  <a:cubicBezTo>
                    <a:pt x="0" y="62"/>
                    <a:pt x="0" y="62"/>
                    <a:pt x="0" y="62"/>
                  </a:cubicBezTo>
                  <a:cubicBezTo>
                    <a:pt x="53" y="62"/>
                    <a:pt x="53" y="62"/>
                    <a:pt x="53" y="62"/>
                  </a:cubicBezTo>
                  <a:cubicBezTo>
                    <a:pt x="68" y="62"/>
                    <a:pt x="76" y="58"/>
                    <a:pt x="76" y="46"/>
                  </a:cubicBezTo>
                  <a:cubicBezTo>
                    <a:pt x="76" y="32"/>
                    <a:pt x="68" y="26"/>
                    <a:pt x="49" y="26"/>
                  </a:cubicBezTo>
                  <a:cubicBezTo>
                    <a:pt x="0" y="26"/>
                    <a:pt x="0" y="26"/>
                    <a:pt x="0" y="26"/>
                  </a:cubicBezTo>
                  <a:cubicBezTo>
                    <a:pt x="0" y="0"/>
                    <a:pt x="0" y="0"/>
                    <a:pt x="0" y="0"/>
                  </a:cubicBezTo>
                  <a:lnTo>
                    <a:pt x="13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82" name="Freeform 8">
              <a:extLst>
                <a:ext uri="{FF2B5EF4-FFF2-40B4-BE49-F238E27FC236}">
                  <a16:creationId xmlns:a16="http://schemas.microsoft.com/office/drawing/2014/main" id="{DC3855C4-3C61-9741-845E-7FE96A893197}"/>
                </a:ext>
              </a:extLst>
            </p:cNvPr>
            <p:cNvSpPr>
              <a:spLocks noEditPoints="1"/>
            </p:cNvSpPr>
            <p:nvPr/>
          </p:nvSpPr>
          <p:spPr bwMode="auto">
            <a:xfrm>
              <a:off x="5237" y="1112"/>
              <a:ext cx="39" cy="39"/>
            </a:xfrm>
            <a:custGeom>
              <a:avLst/>
              <a:gdLst>
                <a:gd name="T0" fmla="*/ 0 w 99"/>
                <a:gd name="T1" fmla="*/ 0 h 97"/>
                <a:gd name="T2" fmla="*/ 0 w 99"/>
                <a:gd name="T3" fmla="*/ 0 h 97"/>
                <a:gd name="T4" fmla="*/ 0 w 99"/>
                <a:gd name="T5" fmla="*/ 0 h 97"/>
                <a:gd name="T6" fmla="*/ 0 w 99"/>
                <a:gd name="T7" fmla="*/ 0 h 97"/>
                <a:gd name="T8" fmla="*/ 0 w 99"/>
                <a:gd name="T9" fmla="*/ 0 h 97"/>
                <a:gd name="T10" fmla="*/ 0 w 99"/>
                <a:gd name="T11" fmla="*/ 0 h 97"/>
                <a:gd name="T12" fmla="*/ 0 w 99"/>
                <a:gd name="T13" fmla="*/ 0 h 97"/>
                <a:gd name="T14" fmla="*/ 0 w 99"/>
                <a:gd name="T15" fmla="*/ 0 h 97"/>
                <a:gd name="T16" fmla="*/ 0 w 99"/>
                <a:gd name="T17" fmla="*/ 0 h 97"/>
                <a:gd name="T18" fmla="*/ 0 w 99"/>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97">
                  <a:moveTo>
                    <a:pt x="99" y="48"/>
                  </a:moveTo>
                  <a:cubicBezTo>
                    <a:pt x="99" y="78"/>
                    <a:pt x="80" y="97"/>
                    <a:pt x="50" y="97"/>
                  </a:cubicBezTo>
                  <a:cubicBezTo>
                    <a:pt x="20" y="97"/>
                    <a:pt x="0" y="78"/>
                    <a:pt x="0" y="48"/>
                  </a:cubicBezTo>
                  <a:cubicBezTo>
                    <a:pt x="0" y="19"/>
                    <a:pt x="20" y="0"/>
                    <a:pt x="50" y="0"/>
                  </a:cubicBezTo>
                  <a:cubicBezTo>
                    <a:pt x="80" y="0"/>
                    <a:pt x="99" y="19"/>
                    <a:pt x="99" y="48"/>
                  </a:cubicBezTo>
                  <a:moveTo>
                    <a:pt x="20" y="48"/>
                  </a:moveTo>
                  <a:cubicBezTo>
                    <a:pt x="20" y="66"/>
                    <a:pt x="35" y="71"/>
                    <a:pt x="50" y="71"/>
                  </a:cubicBezTo>
                  <a:cubicBezTo>
                    <a:pt x="65" y="71"/>
                    <a:pt x="80" y="66"/>
                    <a:pt x="80" y="48"/>
                  </a:cubicBezTo>
                  <a:cubicBezTo>
                    <a:pt x="80" y="31"/>
                    <a:pt x="65" y="26"/>
                    <a:pt x="50" y="26"/>
                  </a:cubicBezTo>
                  <a:cubicBezTo>
                    <a:pt x="35" y="26"/>
                    <a:pt x="20" y="31"/>
                    <a:pt x="20" y="48"/>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83" name="Freeform 9">
              <a:extLst>
                <a:ext uri="{FF2B5EF4-FFF2-40B4-BE49-F238E27FC236}">
                  <a16:creationId xmlns:a16="http://schemas.microsoft.com/office/drawing/2014/main" id="{50EA75D3-099A-1D4C-94F0-E38C580AD25B}"/>
                </a:ext>
              </a:extLst>
            </p:cNvPr>
            <p:cNvSpPr>
              <a:spLocks/>
            </p:cNvSpPr>
            <p:nvPr/>
          </p:nvSpPr>
          <p:spPr bwMode="auto">
            <a:xfrm>
              <a:off x="5238" y="1153"/>
              <a:ext cx="37" cy="57"/>
            </a:xfrm>
            <a:custGeom>
              <a:avLst/>
              <a:gdLst>
                <a:gd name="T0" fmla="*/ 0 w 37"/>
                <a:gd name="T1" fmla="*/ 45 h 57"/>
                <a:gd name="T2" fmla="*/ 0 w 37"/>
                <a:gd name="T3" fmla="*/ 35 h 57"/>
                <a:gd name="T4" fmla="*/ 25 w 37"/>
                <a:gd name="T5" fmla="*/ 28 h 57"/>
                <a:gd name="T6" fmla="*/ 25 w 37"/>
                <a:gd name="T7" fmla="*/ 28 h 57"/>
                <a:gd name="T8" fmla="*/ 0 w 37"/>
                <a:gd name="T9" fmla="*/ 22 h 57"/>
                <a:gd name="T10" fmla="*/ 0 w 37"/>
                <a:gd name="T11" fmla="*/ 11 h 57"/>
                <a:gd name="T12" fmla="*/ 37 w 37"/>
                <a:gd name="T13" fmla="*/ 0 h 57"/>
                <a:gd name="T14" fmla="*/ 37 w 37"/>
                <a:gd name="T15" fmla="*/ 11 h 57"/>
                <a:gd name="T16" fmla="*/ 12 w 37"/>
                <a:gd name="T17" fmla="*/ 17 h 57"/>
                <a:gd name="T18" fmla="*/ 12 w 37"/>
                <a:gd name="T19" fmla="*/ 17 h 57"/>
                <a:gd name="T20" fmla="*/ 37 w 37"/>
                <a:gd name="T21" fmla="*/ 24 h 57"/>
                <a:gd name="T22" fmla="*/ 37 w 37"/>
                <a:gd name="T23" fmla="*/ 33 h 57"/>
                <a:gd name="T24" fmla="*/ 12 w 37"/>
                <a:gd name="T25" fmla="*/ 40 h 57"/>
                <a:gd name="T26" fmla="*/ 12 w 37"/>
                <a:gd name="T27" fmla="*/ 40 h 57"/>
                <a:gd name="T28" fmla="*/ 37 w 37"/>
                <a:gd name="T29" fmla="*/ 47 h 57"/>
                <a:gd name="T30" fmla="*/ 37 w 37"/>
                <a:gd name="T31" fmla="*/ 57 h 57"/>
                <a:gd name="T32" fmla="*/ 0 w 37"/>
                <a:gd name="T33" fmla="*/ 45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57">
                  <a:moveTo>
                    <a:pt x="0" y="45"/>
                  </a:moveTo>
                  <a:lnTo>
                    <a:pt x="0" y="35"/>
                  </a:lnTo>
                  <a:lnTo>
                    <a:pt x="25" y="28"/>
                  </a:lnTo>
                  <a:lnTo>
                    <a:pt x="0" y="22"/>
                  </a:lnTo>
                  <a:lnTo>
                    <a:pt x="0" y="11"/>
                  </a:lnTo>
                  <a:lnTo>
                    <a:pt x="37" y="0"/>
                  </a:lnTo>
                  <a:lnTo>
                    <a:pt x="37" y="11"/>
                  </a:lnTo>
                  <a:lnTo>
                    <a:pt x="12" y="17"/>
                  </a:lnTo>
                  <a:lnTo>
                    <a:pt x="37" y="24"/>
                  </a:lnTo>
                  <a:lnTo>
                    <a:pt x="37" y="33"/>
                  </a:lnTo>
                  <a:lnTo>
                    <a:pt x="12" y="40"/>
                  </a:lnTo>
                  <a:lnTo>
                    <a:pt x="37" y="47"/>
                  </a:lnTo>
                  <a:lnTo>
                    <a:pt x="37" y="57"/>
                  </a:lnTo>
                  <a:lnTo>
                    <a:pt x="0" y="45"/>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84" name="Freeform 10">
              <a:extLst>
                <a:ext uri="{FF2B5EF4-FFF2-40B4-BE49-F238E27FC236}">
                  <a16:creationId xmlns:a16="http://schemas.microsoft.com/office/drawing/2014/main" id="{BFF7446B-4640-0149-8169-FF5A0098CEB3}"/>
                </a:ext>
              </a:extLst>
            </p:cNvPr>
            <p:cNvSpPr>
              <a:spLocks/>
            </p:cNvSpPr>
            <p:nvPr/>
          </p:nvSpPr>
          <p:spPr bwMode="auto">
            <a:xfrm>
              <a:off x="5238" y="1213"/>
              <a:ext cx="52" cy="37"/>
            </a:xfrm>
            <a:custGeom>
              <a:avLst/>
              <a:gdLst>
                <a:gd name="T0" fmla="*/ 0 w 130"/>
                <a:gd name="T1" fmla="*/ 0 h 94"/>
                <a:gd name="T2" fmla="*/ 0 w 130"/>
                <a:gd name="T3" fmla="*/ 0 h 94"/>
                <a:gd name="T4" fmla="*/ 0 w 130"/>
                <a:gd name="T5" fmla="*/ 0 h 94"/>
                <a:gd name="T6" fmla="*/ 0 w 130"/>
                <a:gd name="T7" fmla="*/ 0 h 94"/>
                <a:gd name="T8" fmla="*/ 0 w 130"/>
                <a:gd name="T9" fmla="*/ 0 h 94"/>
                <a:gd name="T10" fmla="*/ 0 w 130"/>
                <a:gd name="T11" fmla="*/ 0 h 94"/>
                <a:gd name="T12" fmla="*/ 0 w 130"/>
                <a:gd name="T13" fmla="*/ 0 h 94"/>
                <a:gd name="T14" fmla="*/ 0 w 130"/>
                <a:gd name="T15" fmla="*/ 0 h 94"/>
                <a:gd name="T16" fmla="*/ 0 w 130"/>
                <a:gd name="T17" fmla="*/ 0 h 94"/>
                <a:gd name="T18" fmla="*/ 0 w 130"/>
                <a:gd name="T19" fmla="*/ 0 h 94"/>
                <a:gd name="T20" fmla="*/ 0 w 130"/>
                <a:gd name="T21" fmla="*/ 0 h 94"/>
                <a:gd name="T22" fmla="*/ 0 w 130"/>
                <a:gd name="T23" fmla="*/ 0 h 94"/>
                <a:gd name="T24" fmla="*/ 0 w 130"/>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 h="94">
                  <a:moveTo>
                    <a:pt x="78" y="3"/>
                  </a:moveTo>
                  <a:cubicBezTo>
                    <a:pt x="107" y="2"/>
                    <a:pt x="130" y="19"/>
                    <a:pt x="130" y="49"/>
                  </a:cubicBezTo>
                  <a:cubicBezTo>
                    <a:pt x="130" y="72"/>
                    <a:pt x="115" y="93"/>
                    <a:pt x="90" y="93"/>
                  </a:cubicBezTo>
                  <a:cubicBezTo>
                    <a:pt x="71" y="93"/>
                    <a:pt x="60" y="83"/>
                    <a:pt x="51" y="70"/>
                  </a:cubicBezTo>
                  <a:cubicBezTo>
                    <a:pt x="42" y="58"/>
                    <a:pt x="35" y="43"/>
                    <a:pt x="22" y="33"/>
                  </a:cubicBezTo>
                  <a:cubicBezTo>
                    <a:pt x="22" y="94"/>
                    <a:pt x="22" y="94"/>
                    <a:pt x="22" y="94"/>
                  </a:cubicBezTo>
                  <a:cubicBezTo>
                    <a:pt x="0" y="94"/>
                    <a:pt x="0" y="94"/>
                    <a:pt x="0" y="94"/>
                  </a:cubicBezTo>
                  <a:cubicBezTo>
                    <a:pt x="0" y="0"/>
                    <a:pt x="0" y="0"/>
                    <a:pt x="0" y="0"/>
                  </a:cubicBezTo>
                  <a:cubicBezTo>
                    <a:pt x="29" y="0"/>
                    <a:pt x="42" y="18"/>
                    <a:pt x="57" y="40"/>
                  </a:cubicBezTo>
                  <a:cubicBezTo>
                    <a:pt x="64" y="52"/>
                    <a:pt x="72" y="67"/>
                    <a:pt x="88" y="67"/>
                  </a:cubicBezTo>
                  <a:cubicBezTo>
                    <a:pt x="100" y="67"/>
                    <a:pt x="108" y="59"/>
                    <a:pt x="108" y="48"/>
                  </a:cubicBezTo>
                  <a:cubicBezTo>
                    <a:pt x="108" y="33"/>
                    <a:pt x="92" y="28"/>
                    <a:pt x="78" y="28"/>
                  </a:cubicBezTo>
                  <a:lnTo>
                    <a:pt x="78" y="3"/>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85" name="Freeform 11">
              <a:extLst>
                <a:ext uri="{FF2B5EF4-FFF2-40B4-BE49-F238E27FC236}">
                  <a16:creationId xmlns:a16="http://schemas.microsoft.com/office/drawing/2014/main" id="{C6F899DE-56F1-444C-9F38-02241676A0E9}"/>
                </a:ext>
              </a:extLst>
            </p:cNvPr>
            <p:cNvSpPr>
              <a:spLocks/>
            </p:cNvSpPr>
            <p:nvPr/>
          </p:nvSpPr>
          <p:spPr bwMode="auto">
            <a:xfrm>
              <a:off x="5238" y="1256"/>
              <a:ext cx="38" cy="24"/>
            </a:xfrm>
            <a:custGeom>
              <a:avLst/>
              <a:gdLst>
                <a:gd name="T0" fmla="*/ 0 w 96"/>
                <a:gd name="T1" fmla="*/ 0 h 61"/>
                <a:gd name="T2" fmla="*/ 0 w 96"/>
                <a:gd name="T3" fmla="*/ 0 h 61"/>
                <a:gd name="T4" fmla="*/ 0 w 96"/>
                <a:gd name="T5" fmla="*/ 0 h 61"/>
                <a:gd name="T6" fmla="*/ 0 w 96"/>
                <a:gd name="T7" fmla="*/ 0 h 61"/>
                <a:gd name="T8" fmla="*/ 0 w 96"/>
                <a:gd name="T9" fmla="*/ 0 h 61"/>
                <a:gd name="T10" fmla="*/ 0 w 96"/>
                <a:gd name="T11" fmla="*/ 0 h 61"/>
                <a:gd name="T12" fmla="*/ 0 w 96"/>
                <a:gd name="T13" fmla="*/ 0 h 61"/>
                <a:gd name="T14" fmla="*/ 0 w 96"/>
                <a:gd name="T15" fmla="*/ 0 h 61"/>
                <a:gd name="T16" fmla="*/ 0 w 96"/>
                <a:gd name="T17" fmla="*/ 0 h 61"/>
                <a:gd name="T18" fmla="*/ 0 w 96"/>
                <a:gd name="T19" fmla="*/ 0 h 61"/>
                <a:gd name="T20" fmla="*/ 0 w 96"/>
                <a:gd name="T21" fmla="*/ 0 h 61"/>
                <a:gd name="T22" fmla="*/ 0 w 96"/>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 h="61">
                  <a:moveTo>
                    <a:pt x="94" y="0"/>
                  </a:moveTo>
                  <a:cubicBezTo>
                    <a:pt x="94" y="25"/>
                    <a:pt x="94" y="25"/>
                    <a:pt x="94" y="25"/>
                  </a:cubicBezTo>
                  <a:cubicBezTo>
                    <a:pt x="76" y="25"/>
                    <a:pt x="76" y="25"/>
                    <a:pt x="76" y="25"/>
                  </a:cubicBezTo>
                  <a:cubicBezTo>
                    <a:pt x="76" y="25"/>
                    <a:pt x="76" y="25"/>
                    <a:pt x="76" y="25"/>
                  </a:cubicBezTo>
                  <a:cubicBezTo>
                    <a:pt x="88" y="30"/>
                    <a:pt x="96" y="43"/>
                    <a:pt x="96" y="55"/>
                  </a:cubicBezTo>
                  <a:cubicBezTo>
                    <a:pt x="96" y="57"/>
                    <a:pt x="96" y="59"/>
                    <a:pt x="96" y="61"/>
                  </a:cubicBezTo>
                  <a:cubicBezTo>
                    <a:pt x="72" y="61"/>
                    <a:pt x="72" y="61"/>
                    <a:pt x="72" y="61"/>
                  </a:cubicBezTo>
                  <a:cubicBezTo>
                    <a:pt x="72" y="59"/>
                    <a:pt x="72" y="55"/>
                    <a:pt x="72" y="52"/>
                  </a:cubicBezTo>
                  <a:cubicBezTo>
                    <a:pt x="72" y="33"/>
                    <a:pt x="59" y="26"/>
                    <a:pt x="42" y="26"/>
                  </a:cubicBezTo>
                  <a:cubicBezTo>
                    <a:pt x="0" y="26"/>
                    <a:pt x="0" y="26"/>
                    <a:pt x="0" y="26"/>
                  </a:cubicBezTo>
                  <a:cubicBezTo>
                    <a:pt x="0" y="0"/>
                    <a:pt x="0" y="0"/>
                    <a:pt x="0" y="0"/>
                  </a:cubicBezTo>
                  <a:lnTo>
                    <a:pt x="94"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86" name="Freeform 12">
              <a:extLst>
                <a:ext uri="{FF2B5EF4-FFF2-40B4-BE49-F238E27FC236}">
                  <a16:creationId xmlns:a16="http://schemas.microsoft.com/office/drawing/2014/main" id="{21F22546-CF9A-F84E-9B04-C0F036C1462E}"/>
                </a:ext>
              </a:extLst>
            </p:cNvPr>
            <p:cNvSpPr>
              <a:spLocks noEditPoints="1"/>
            </p:cNvSpPr>
            <p:nvPr/>
          </p:nvSpPr>
          <p:spPr bwMode="auto">
            <a:xfrm>
              <a:off x="5237" y="1283"/>
              <a:ext cx="39" cy="37"/>
            </a:xfrm>
            <a:custGeom>
              <a:avLst/>
              <a:gdLst>
                <a:gd name="T0" fmla="*/ 0 w 99"/>
                <a:gd name="T1" fmla="*/ 0 h 95"/>
                <a:gd name="T2" fmla="*/ 0 w 99"/>
                <a:gd name="T3" fmla="*/ 0 h 95"/>
                <a:gd name="T4" fmla="*/ 0 w 99"/>
                <a:gd name="T5" fmla="*/ 0 h 95"/>
                <a:gd name="T6" fmla="*/ 0 w 99"/>
                <a:gd name="T7" fmla="*/ 0 h 95"/>
                <a:gd name="T8" fmla="*/ 0 w 99"/>
                <a:gd name="T9" fmla="*/ 0 h 95"/>
                <a:gd name="T10" fmla="*/ 0 w 99"/>
                <a:gd name="T11" fmla="*/ 0 h 95"/>
                <a:gd name="T12" fmla="*/ 0 w 99"/>
                <a:gd name="T13" fmla="*/ 0 h 95"/>
                <a:gd name="T14" fmla="*/ 0 w 99"/>
                <a:gd name="T15" fmla="*/ 0 h 95"/>
                <a:gd name="T16" fmla="*/ 0 w 99"/>
                <a:gd name="T17" fmla="*/ 0 h 95"/>
                <a:gd name="T18" fmla="*/ 0 w 99"/>
                <a:gd name="T19" fmla="*/ 0 h 95"/>
                <a:gd name="T20" fmla="*/ 0 w 99"/>
                <a:gd name="T21" fmla="*/ 0 h 95"/>
                <a:gd name="T22" fmla="*/ 0 w 99"/>
                <a:gd name="T23" fmla="*/ 0 h 95"/>
                <a:gd name="T24" fmla="*/ 0 w 99"/>
                <a:gd name="T25" fmla="*/ 0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95">
                  <a:moveTo>
                    <a:pt x="44" y="25"/>
                  </a:moveTo>
                  <a:cubicBezTo>
                    <a:pt x="27" y="26"/>
                    <a:pt x="20" y="34"/>
                    <a:pt x="20" y="49"/>
                  </a:cubicBezTo>
                  <a:cubicBezTo>
                    <a:pt x="20" y="59"/>
                    <a:pt x="26" y="67"/>
                    <a:pt x="32" y="69"/>
                  </a:cubicBezTo>
                  <a:cubicBezTo>
                    <a:pt x="32" y="92"/>
                    <a:pt x="32" y="92"/>
                    <a:pt x="32" y="92"/>
                  </a:cubicBezTo>
                  <a:cubicBezTo>
                    <a:pt x="10" y="84"/>
                    <a:pt x="0" y="69"/>
                    <a:pt x="0" y="48"/>
                  </a:cubicBezTo>
                  <a:cubicBezTo>
                    <a:pt x="0" y="18"/>
                    <a:pt x="21" y="0"/>
                    <a:pt x="50" y="0"/>
                  </a:cubicBezTo>
                  <a:cubicBezTo>
                    <a:pt x="78" y="0"/>
                    <a:pt x="99" y="19"/>
                    <a:pt x="99" y="48"/>
                  </a:cubicBezTo>
                  <a:cubicBezTo>
                    <a:pt x="99" y="80"/>
                    <a:pt x="73" y="95"/>
                    <a:pt x="44" y="93"/>
                  </a:cubicBezTo>
                  <a:lnTo>
                    <a:pt x="44" y="25"/>
                  </a:lnTo>
                  <a:close/>
                  <a:moveTo>
                    <a:pt x="60" y="67"/>
                  </a:moveTo>
                  <a:cubicBezTo>
                    <a:pt x="73" y="65"/>
                    <a:pt x="80" y="59"/>
                    <a:pt x="80" y="47"/>
                  </a:cubicBezTo>
                  <a:cubicBezTo>
                    <a:pt x="80" y="31"/>
                    <a:pt x="67" y="26"/>
                    <a:pt x="60" y="25"/>
                  </a:cubicBezTo>
                  <a:lnTo>
                    <a:pt x="60" y="6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87" name="Freeform 13">
              <a:extLst>
                <a:ext uri="{FF2B5EF4-FFF2-40B4-BE49-F238E27FC236}">
                  <a16:creationId xmlns:a16="http://schemas.microsoft.com/office/drawing/2014/main" id="{74F1E685-C5DB-ED49-A7DF-8E029B1FD907}"/>
                </a:ext>
              </a:extLst>
            </p:cNvPr>
            <p:cNvSpPr>
              <a:spLocks/>
            </p:cNvSpPr>
            <p:nvPr/>
          </p:nvSpPr>
          <p:spPr bwMode="auto">
            <a:xfrm>
              <a:off x="5237" y="1325"/>
              <a:ext cx="39" cy="36"/>
            </a:xfrm>
            <a:custGeom>
              <a:avLst/>
              <a:gdLst>
                <a:gd name="T0" fmla="*/ 0 w 99"/>
                <a:gd name="T1" fmla="*/ 0 h 92"/>
                <a:gd name="T2" fmla="*/ 0 w 99"/>
                <a:gd name="T3" fmla="*/ 0 h 92"/>
                <a:gd name="T4" fmla="*/ 0 w 99"/>
                <a:gd name="T5" fmla="*/ 0 h 92"/>
                <a:gd name="T6" fmla="*/ 0 w 99"/>
                <a:gd name="T7" fmla="*/ 0 h 92"/>
                <a:gd name="T8" fmla="*/ 0 w 99"/>
                <a:gd name="T9" fmla="*/ 0 h 92"/>
                <a:gd name="T10" fmla="*/ 0 w 99"/>
                <a:gd name="T11" fmla="*/ 0 h 92"/>
                <a:gd name="T12" fmla="*/ 0 w 99"/>
                <a:gd name="T13" fmla="*/ 0 h 92"/>
                <a:gd name="T14" fmla="*/ 0 w 99"/>
                <a:gd name="T15" fmla="*/ 0 h 92"/>
                <a:gd name="T16" fmla="*/ 0 w 99"/>
                <a:gd name="T17" fmla="*/ 0 h 92"/>
                <a:gd name="T18" fmla="*/ 0 w 99"/>
                <a:gd name="T19" fmla="*/ 0 h 92"/>
                <a:gd name="T20" fmla="*/ 0 w 99"/>
                <a:gd name="T21" fmla="*/ 0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92">
                  <a:moveTo>
                    <a:pt x="64" y="67"/>
                  </a:moveTo>
                  <a:cubicBezTo>
                    <a:pt x="74" y="65"/>
                    <a:pt x="80" y="58"/>
                    <a:pt x="80" y="47"/>
                  </a:cubicBezTo>
                  <a:cubicBezTo>
                    <a:pt x="80" y="31"/>
                    <a:pt x="63" y="25"/>
                    <a:pt x="49" y="25"/>
                  </a:cubicBezTo>
                  <a:cubicBezTo>
                    <a:pt x="36" y="25"/>
                    <a:pt x="20" y="31"/>
                    <a:pt x="20" y="47"/>
                  </a:cubicBezTo>
                  <a:cubicBezTo>
                    <a:pt x="20" y="59"/>
                    <a:pt x="27" y="66"/>
                    <a:pt x="39" y="67"/>
                  </a:cubicBezTo>
                  <a:cubicBezTo>
                    <a:pt x="39" y="92"/>
                    <a:pt x="39" y="92"/>
                    <a:pt x="39" y="92"/>
                  </a:cubicBezTo>
                  <a:cubicBezTo>
                    <a:pt x="14" y="89"/>
                    <a:pt x="0" y="72"/>
                    <a:pt x="0" y="47"/>
                  </a:cubicBezTo>
                  <a:cubicBezTo>
                    <a:pt x="0" y="19"/>
                    <a:pt x="20" y="0"/>
                    <a:pt x="49" y="0"/>
                  </a:cubicBezTo>
                  <a:cubicBezTo>
                    <a:pt x="78" y="0"/>
                    <a:pt x="99" y="17"/>
                    <a:pt x="99" y="48"/>
                  </a:cubicBezTo>
                  <a:cubicBezTo>
                    <a:pt x="99" y="70"/>
                    <a:pt x="88" y="90"/>
                    <a:pt x="64" y="92"/>
                  </a:cubicBezTo>
                  <a:lnTo>
                    <a:pt x="64" y="6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88" name="Freeform 14">
              <a:extLst>
                <a:ext uri="{FF2B5EF4-FFF2-40B4-BE49-F238E27FC236}">
                  <a16:creationId xmlns:a16="http://schemas.microsoft.com/office/drawing/2014/main" id="{6FEE8407-444A-4146-8996-E46578C27AAD}"/>
                </a:ext>
              </a:extLst>
            </p:cNvPr>
            <p:cNvSpPr>
              <a:spLocks/>
            </p:cNvSpPr>
            <p:nvPr/>
          </p:nvSpPr>
          <p:spPr bwMode="auto">
            <a:xfrm>
              <a:off x="5225" y="1362"/>
              <a:ext cx="50" cy="38"/>
            </a:xfrm>
            <a:custGeom>
              <a:avLst/>
              <a:gdLst>
                <a:gd name="T0" fmla="*/ 0 w 127"/>
                <a:gd name="T1" fmla="*/ 0 h 97"/>
                <a:gd name="T2" fmla="*/ 0 w 127"/>
                <a:gd name="T3" fmla="*/ 0 h 97"/>
                <a:gd name="T4" fmla="*/ 0 w 127"/>
                <a:gd name="T5" fmla="*/ 0 h 97"/>
                <a:gd name="T6" fmla="*/ 0 w 127"/>
                <a:gd name="T7" fmla="*/ 0 h 97"/>
                <a:gd name="T8" fmla="*/ 0 w 127"/>
                <a:gd name="T9" fmla="*/ 0 h 97"/>
                <a:gd name="T10" fmla="*/ 0 w 127"/>
                <a:gd name="T11" fmla="*/ 0 h 97"/>
                <a:gd name="T12" fmla="*/ 0 w 127"/>
                <a:gd name="T13" fmla="*/ 0 h 97"/>
                <a:gd name="T14" fmla="*/ 0 w 127"/>
                <a:gd name="T15" fmla="*/ 0 h 97"/>
                <a:gd name="T16" fmla="*/ 0 w 127"/>
                <a:gd name="T17" fmla="*/ 0 h 97"/>
                <a:gd name="T18" fmla="*/ 0 w 127"/>
                <a:gd name="T19" fmla="*/ 0 h 97"/>
                <a:gd name="T20" fmla="*/ 0 w 127"/>
                <a:gd name="T21" fmla="*/ 0 h 97"/>
                <a:gd name="T22" fmla="*/ 0 w 127"/>
                <a:gd name="T23" fmla="*/ 0 h 97"/>
                <a:gd name="T24" fmla="*/ 0 w 127"/>
                <a:gd name="T25" fmla="*/ 0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97">
                  <a:moveTo>
                    <a:pt x="21" y="58"/>
                  </a:moveTo>
                  <a:cubicBezTo>
                    <a:pt x="6" y="52"/>
                    <a:pt x="0" y="43"/>
                    <a:pt x="0" y="25"/>
                  </a:cubicBezTo>
                  <a:cubicBezTo>
                    <a:pt x="0" y="20"/>
                    <a:pt x="0" y="15"/>
                    <a:pt x="1" y="10"/>
                  </a:cubicBezTo>
                  <a:cubicBezTo>
                    <a:pt x="22" y="10"/>
                    <a:pt x="22" y="10"/>
                    <a:pt x="22" y="10"/>
                  </a:cubicBezTo>
                  <a:cubicBezTo>
                    <a:pt x="22" y="14"/>
                    <a:pt x="21" y="20"/>
                    <a:pt x="21" y="25"/>
                  </a:cubicBezTo>
                  <a:cubicBezTo>
                    <a:pt x="22" y="34"/>
                    <a:pt x="31" y="36"/>
                    <a:pt x="39" y="34"/>
                  </a:cubicBezTo>
                  <a:cubicBezTo>
                    <a:pt x="127" y="0"/>
                    <a:pt x="127" y="0"/>
                    <a:pt x="127" y="0"/>
                  </a:cubicBezTo>
                  <a:cubicBezTo>
                    <a:pt x="127" y="28"/>
                    <a:pt x="127" y="28"/>
                    <a:pt x="127" y="28"/>
                  </a:cubicBezTo>
                  <a:cubicBezTo>
                    <a:pt x="63" y="49"/>
                    <a:pt x="63" y="49"/>
                    <a:pt x="63" y="49"/>
                  </a:cubicBezTo>
                  <a:cubicBezTo>
                    <a:pt x="63" y="50"/>
                    <a:pt x="63" y="50"/>
                    <a:pt x="63" y="50"/>
                  </a:cubicBezTo>
                  <a:cubicBezTo>
                    <a:pt x="127" y="70"/>
                    <a:pt x="127" y="70"/>
                    <a:pt x="127" y="70"/>
                  </a:cubicBezTo>
                  <a:cubicBezTo>
                    <a:pt x="127" y="97"/>
                    <a:pt x="127" y="97"/>
                    <a:pt x="127" y="97"/>
                  </a:cubicBezTo>
                  <a:lnTo>
                    <a:pt x="21" y="5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89" name="Freeform 15">
              <a:extLst>
                <a:ext uri="{FF2B5EF4-FFF2-40B4-BE49-F238E27FC236}">
                  <a16:creationId xmlns:a16="http://schemas.microsoft.com/office/drawing/2014/main" id="{C7D4F315-05BD-F942-877E-AAFD019F4411}"/>
                </a:ext>
              </a:extLst>
            </p:cNvPr>
            <p:cNvSpPr>
              <a:spLocks/>
            </p:cNvSpPr>
            <p:nvPr/>
          </p:nvSpPr>
          <p:spPr bwMode="auto">
            <a:xfrm>
              <a:off x="5237" y="1401"/>
              <a:ext cx="39" cy="37"/>
            </a:xfrm>
            <a:custGeom>
              <a:avLst/>
              <a:gdLst>
                <a:gd name="T0" fmla="*/ 0 w 99"/>
                <a:gd name="T1" fmla="*/ 0 h 93"/>
                <a:gd name="T2" fmla="*/ 0 w 99"/>
                <a:gd name="T3" fmla="*/ 0 h 93"/>
                <a:gd name="T4" fmla="*/ 0 w 99"/>
                <a:gd name="T5" fmla="*/ 0 h 93"/>
                <a:gd name="T6" fmla="*/ 0 w 99"/>
                <a:gd name="T7" fmla="*/ 0 h 93"/>
                <a:gd name="T8" fmla="*/ 0 w 99"/>
                <a:gd name="T9" fmla="*/ 0 h 93"/>
                <a:gd name="T10" fmla="*/ 0 w 99"/>
                <a:gd name="T11" fmla="*/ 0 h 93"/>
                <a:gd name="T12" fmla="*/ 0 w 99"/>
                <a:gd name="T13" fmla="*/ 0 h 93"/>
                <a:gd name="T14" fmla="*/ 0 w 99"/>
                <a:gd name="T15" fmla="*/ 0 h 93"/>
                <a:gd name="T16" fmla="*/ 0 w 99"/>
                <a:gd name="T17" fmla="*/ 0 h 93"/>
                <a:gd name="T18" fmla="*/ 0 w 99"/>
                <a:gd name="T19" fmla="*/ 0 h 93"/>
                <a:gd name="T20" fmla="*/ 0 w 99"/>
                <a:gd name="T21" fmla="*/ 0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93">
                  <a:moveTo>
                    <a:pt x="64" y="67"/>
                  </a:moveTo>
                  <a:cubicBezTo>
                    <a:pt x="74" y="65"/>
                    <a:pt x="80" y="58"/>
                    <a:pt x="80" y="48"/>
                  </a:cubicBezTo>
                  <a:cubicBezTo>
                    <a:pt x="80" y="31"/>
                    <a:pt x="63" y="26"/>
                    <a:pt x="49" y="26"/>
                  </a:cubicBezTo>
                  <a:cubicBezTo>
                    <a:pt x="36" y="26"/>
                    <a:pt x="20" y="31"/>
                    <a:pt x="20" y="47"/>
                  </a:cubicBezTo>
                  <a:cubicBezTo>
                    <a:pt x="20" y="59"/>
                    <a:pt x="27" y="66"/>
                    <a:pt x="39" y="68"/>
                  </a:cubicBezTo>
                  <a:cubicBezTo>
                    <a:pt x="39" y="93"/>
                    <a:pt x="39" y="93"/>
                    <a:pt x="39" y="93"/>
                  </a:cubicBezTo>
                  <a:cubicBezTo>
                    <a:pt x="14" y="89"/>
                    <a:pt x="0" y="72"/>
                    <a:pt x="0" y="47"/>
                  </a:cubicBezTo>
                  <a:cubicBezTo>
                    <a:pt x="0" y="19"/>
                    <a:pt x="20" y="0"/>
                    <a:pt x="49" y="0"/>
                  </a:cubicBezTo>
                  <a:cubicBezTo>
                    <a:pt x="78" y="0"/>
                    <a:pt x="99" y="17"/>
                    <a:pt x="99" y="48"/>
                  </a:cubicBezTo>
                  <a:cubicBezTo>
                    <a:pt x="99" y="70"/>
                    <a:pt x="88" y="90"/>
                    <a:pt x="64" y="92"/>
                  </a:cubicBezTo>
                  <a:lnTo>
                    <a:pt x="64" y="6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90" name="Rectangle 16">
              <a:extLst>
                <a:ext uri="{FF2B5EF4-FFF2-40B4-BE49-F238E27FC236}">
                  <a16:creationId xmlns:a16="http://schemas.microsoft.com/office/drawing/2014/main" id="{138065A1-783A-754B-9D6F-5858633C3538}"/>
                </a:ext>
              </a:extLst>
            </p:cNvPr>
            <p:cNvSpPr>
              <a:spLocks noChangeArrowheads="1"/>
            </p:cNvSpPr>
            <p:nvPr/>
          </p:nvSpPr>
          <p:spPr bwMode="auto">
            <a:xfrm>
              <a:off x="5238" y="1444"/>
              <a:ext cx="52" cy="10"/>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baseline="-25000" dirty="0">
                <a:latin typeface="Gill Sans MT" panose="020B0502020104020203" pitchFamily="34" charset="77"/>
              </a:endParaRPr>
            </a:p>
          </p:txBody>
        </p:sp>
        <p:sp>
          <p:nvSpPr>
            <p:cNvPr id="57391" name="Freeform 17">
              <a:extLst>
                <a:ext uri="{FF2B5EF4-FFF2-40B4-BE49-F238E27FC236}">
                  <a16:creationId xmlns:a16="http://schemas.microsoft.com/office/drawing/2014/main" id="{52562FA2-37CB-584B-840C-C58421A486D3}"/>
                </a:ext>
              </a:extLst>
            </p:cNvPr>
            <p:cNvSpPr>
              <a:spLocks noEditPoints="1"/>
            </p:cNvSpPr>
            <p:nvPr/>
          </p:nvSpPr>
          <p:spPr bwMode="auto">
            <a:xfrm>
              <a:off x="5237" y="1461"/>
              <a:ext cx="39" cy="37"/>
            </a:xfrm>
            <a:custGeom>
              <a:avLst/>
              <a:gdLst>
                <a:gd name="T0" fmla="*/ 0 w 99"/>
                <a:gd name="T1" fmla="*/ 0 h 95"/>
                <a:gd name="T2" fmla="*/ 0 w 99"/>
                <a:gd name="T3" fmla="*/ 0 h 95"/>
                <a:gd name="T4" fmla="*/ 0 w 99"/>
                <a:gd name="T5" fmla="*/ 0 h 95"/>
                <a:gd name="T6" fmla="*/ 0 w 99"/>
                <a:gd name="T7" fmla="*/ 0 h 95"/>
                <a:gd name="T8" fmla="*/ 0 w 99"/>
                <a:gd name="T9" fmla="*/ 0 h 95"/>
                <a:gd name="T10" fmla="*/ 0 w 99"/>
                <a:gd name="T11" fmla="*/ 0 h 95"/>
                <a:gd name="T12" fmla="*/ 0 w 99"/>
                <a:gd name="T13" fmla="*/ 0 h 95"/>
                <a:gd name="T14" fmla="*/ 0 w 99"/>
                <a:gd name="T15" fmla="*/ 0 h 95"/>
                <a:gd name="T16" fmla="*/ 0 w 99"/>
                <a:gd name="T17" fmla="*/ 0 h 95"/>
                <a:gd name="T18" fmla="*/ 0 w 99"/>
                <a:gd name="T19" fmla="*/ 0 h 95"/>
                <a:gd name="T20" fmla="*/ 0 w 99"/>
                <a:gd name="T21" fmla="*/ 0 h 95"/>
                <a:gd name="T22" fmla="*/ 0 w 99"/>
                <a:gd name="T23" fmla="*/ 0 h 95"/>
                <a:gd name="T24" fmla="*/ 0 w 99"/>
                <a:gd name="T25" fmla="*/ 0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95">
                  <a:moveTo>
                    <a:pt x="44" y="26"/>
                  </a:moveTo>
                  <a:cubicBezTo>
                    <a:pt x="27" y="26"/>
                    <a:pt x="20" y="34"/>
                    <a:pt x="20" y="49"/>
                  </a:cubicBezTo>
                  <a:cubicBezTo>
                    <a:pt x="20" y="59"/>
                    <a:pt x="26" y="67"/>
                    <a:pt x="32" y="69"/>
                  </a:cubicBezTo>
                  <a:cubicBezTo>
                    <a:pt x="32" y="92"/>
                    <a:pt x="32" y="92"/>
                    <a:pt x="32" y="92"/>
                  </a:cubicBezTo>
                  <a:cubicBezTo>
                    <a:pt x="10" y="84"/>
                    <a:pt x="0" y="69"/>
                    <a:pt x="0" y="48"/>
                  </a:cubicBezTo>
                  <a:cubicBezTo>
                    <a:pt x="0" y="18"/>
                    <a:pt x="21" y="0"/>
                    <a:pt x="50" y="0"/>
                  </a:cubicBezTo>
                  <a:cubicBezTo>
                    <a:pt x="78" y="0"/>
                    <a:pt x="99" y="19"/>
                    <a:pt x="99" y="48"/>
                  </a:cubicBezTo>
                  <a:cubicBezTo>
                    <a:pt x="99" y="80"/>
                    <a:pt x="73" y="95"/>
                    <a:pt x="44" y="93"/>
                  </a:cubicBezTo>
                  <a:lnTo>
                    <a:pt x="44" y="26"/>
                  </a:lnTo>
                  <a:close/>
                  <a:moveTo>
                    <a:pt x="60" y="68"/>
                  </a:moveTo>
                  <a:cubicBezTo>
                    <a:pt x="73" y="65"/>
                    <a:pt x="80" y="60"/>
                    <a:pt x="80" y="47"/>
                  </a:cubicBezTo>
                  <a:cubicBezTo>
                    <a:pt x="80" y="31"/>
                    <a:pt x="67" y="26"/>
                    <a:pt x="60" y="26"/>
                  </a:cubicBezTo>
                  <a:lnTo>
                    <a:pt x="60" y="6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92" name="Rectangle 18">
              <a:extLst>
                <a:ext uri="{FF2B5EF4-FFF2-40B4-BE49-F238E27FC236}">
                  <a16:creationId xmlns:a16="http://schemas.microsoft.com/office/drawing/2014/main" id="{7AC6DC21-4A32-1D4B-A1AD-AF103569749E}"/>
                </a:ext>
              </a:extLst>
            </p:cNvPr>
            <p:cNvSpPr>
              <a:spLocks noChangeArrowheads="1"/>
            </p:cNvSpPr>
            <p:nvPr/>
          </p:nvSpPr>
          <p:spPr bwMode="auto">
            <a:xfrm>
              <a:off x="5238" y="1503"/>
              <a:ext cx="11" cy="12"/>
            </a:xfrm>
            <a:prstGeom prst="rect">
              <a:avLst/>
            </a:prstGeom>
            <a:solidFill>
              <a:srgbClr val="01010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baseline="-25000" dirty="0">
                <a:latin typeface="Gill Sans MT" panose="020B0502020104020203" pitchFamily="34" charset="77"/>
              </a:endParaRPr>
            </a:p>
          </p:txBody>
        </p:sp>
        <p:sp>
          <p:nvSpPr>
            <p:cNvPr id="57393" name="Freeform 19">
              <a:extLst>
                <a:ext uri="{FF2B5EF4-FFF2-40B4-BE49-F238E27FC236}">
                  <a16:creationId xmlns:a16="http://schemas.microsoft.com/office/drawing/2014/main" id="{FC83F522-27FA-B340-975C-65DABFF94F7A}"/>
                </a:ext>
              </a:extLst>
            </p:cNvPr>
            <p:cNvSpPr>
              <a:spLocks noEditPoints="1"/>
            </p:cNvSpPr>
            <p:nvPr/>
          </p:nvSpPr>
          <p:spPr bwMode="auto">
            <a:xfrm>
              <a:off x="5238" y="1523"/>
              <a:ext cx="52" cy="10"/>
            </a:xfrm>
            <a:custGeom>
              <a:avLst/>
              <a:gdLst>
                <a:gd name="T0" fmla="*/ 37 w 52"/>
                <a:gd name="T1" fmla="*/ 10 h 10"/>
                <a:gd name="T2" fmla="*/ 0 w 52"/>
                <a:gd name="T3" fmla="*/ 10 h 10"/>
                <a:gd name="T4" fmla="*/ 0 w 52"/>
                <a:gd name="T5" fmla="*/ 0 h 10"/>
                <a:gd name="T6" fmla="*/ 37 w 52"/>
                <a:gd name="T7" fmla="*/ 0 h 10"/>
                <a:gd name="T8" fmla="*/ 37 w 52"/>
                <a:gd name="T9" fmla="*/ 10 h 10"/>
                <a:gd name="T10" fmla="*/ 43 w 52"/>
                <a:gd name="T11" fmla="*/ 0 h 10"/>
                <a:gd name="T12" fmla="*/ 52 w 52"/>
                <a:gd name="T13" fmla="*/ 0 h 10"/>
                <a:gd name="T14" fmla="*/ 52 w 52"/>
                <a:gd name="T15" fmla="*/ 10 h 10"/>
                <a:gd name="T16" fmla="*/ 43 w 52"/>
                <a:gd name="T17" fmla="*/ 10 h 10"/>
                <a:gd name="T18" fmla="*/ 43 w 52"/>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10">
                  <a:moveTo>
                    <a:pt x="37" y="10"/>
                  </a:moveTo>
                  <a:lnTo>
                    <a:pt x="0" y="10"/>
                  </a:lnTo>
                  <a:lnTo>
                    <a:pt x="0" y="0"/>
                  </a:lnTo>
                  <a:lnTo>
                    <a:pt x="37" y="0"/>
                  </a:lnTo>
                  <a:lnTo>
                    <a:pt x="37" y="10"/>
                  </a:lnTo>
                  <a:close/>
                  <a:moveTo>
                    <a:pt x="43" y="0"/>
                  </a:moveTo>
                  <a:lnTo>
                    <a:pt x="52" y="0"/>
                  </a:lnTo>
                  <a:lnTo>
                    <a:pt x="52" y="10"/>
                  </a:lnTo>
                  <a:lnTo>
                    <a:pt x="43" y="10"/>
                  </a:lnTo>
                  <a:lnTo>
                    <a:pt x="43"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94" name="Freeform 20">
              <a:extLst>
                <a:ext uri="{FF2B5EF4-FFF2-40B4-BE49-F238E27FC236}">
                  <a16:creationId xmlns:a16="http://schemas.microsoft.com/office/drawing/2014/main" id="{7CC8A376-17E6-BA40-9EDD-74848C1BA6E5}"/>
                </a:ext>
              </a:extLst>
            </p:cNvPr>
            <p:cNvSpPr>
              <a:spLocks/>
            </p:cNvSpPr>
            <p:nvPr/>
          </p:nvSpPr>
          <p:spPr bwMode="auto">
            <a:xfrm>
              <a:off x="5238" y="1542"/>
              <a:ext cx="38" cy="34"/>
            </a:xfrm>
            <a:custGeom>
              <a:avLst/>
              <a:gdLst>
                <a:gd name="T0" fmla="*/ 0 w 96"/>
                <a:gd name="T1" fmla="*/ 0 h 88"/>
                <a:gd name="T2" fmla="*/ 0 w 96"/>
                <a:gd name="T3" fmla="*/ 0 h 88"/>
                <a:gd name="T4" fmla="*/ 0 w 96"/>
                <a:gd name="T5" fmla="*/ 0 h 88"/>
                <a:gd name="T6" fmla="*/ 0 w 96"/>
                <a:gd name="T7" fmla="*/ 0 h 88"/>
                <a:gd name="T8" fmla="*/ 0 w 96"/>
                <a:gd name="T9" fmla="*/ 0 h 88"/>
                <a:gd name="T10" fmla="*/ 0 w 96"/>
                <a:gd name="T11" fmla="*/ 0 h 88"/>
                <a:gd name="T12" fmla="*/ 0 w 96"/>
                <a:gd name="T13" fmla="*/ 0 h 88"/>
                <a:gd name="T14" fmla="*/ 0 w 96"/>
                <a:gd name="T15" fmla="*/ 0 h 88"/>
                <a:gd name="T16" fmla="*/ 0 w 96"/>
                <a:gd name="T17" fmla="*/ 0 h 88"/>
                <a:gd name="T18" fmla="*/ 0 w 96"/>
                <a:gd name="T19" fmla="*/ 0 h 88"/>
                <a:gd name="T20" fmla="*/ 0 w 96"/>
                <a:gd name="T21" fmla="*/ 0 h 88"/>
                <a:gd name="T22" fmla="*/ 0 w 96"/>
                <a:gd name="T23" fmla="*/ 0 h 88"/>
                <a:gd name="T24" fmla="*/ 0 w 96"/>
                <a:gd name="T25" fmla="*/ 0 h 88"/>
                <a:gd name="T26" fmla="*/ 0 w 96"/>
                <a:gd name="T27" fmla="*/ 0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6" h="88">
                  <a:moveTo>
                    <a:pt x="94" y="0"/>
                  </a:moveTo>
                  <a:cubicBezTo>
                    <a:pt x="94" y="25"/>
                    <a:pt x="94" y="25"/>
                    <a:pt x="94" y="25"/>
                  </a:cubicBezTo>
                  <a:cubicBezTo>
                    <a:pt x="81" y="25"/>
                    <a:pt x="81" y="25"/>
                    <a:pt x="81" y="25"/>
                  </a:cubicBezTo>
                  <a:cubicBezTo>
                    <a:pt x="81" y="25"/>
                    <a:pt x="81" y="25"/>
                    <a:pt x="81" y="25"/>
                  </a:cubicBezTo>
                  <a:cubicBezTo>
                    <a:pt x="91" y="32"/>
                    <a:pt x="96" y="43"/>
                    <a:pt x="96" y="54"/>
                  </a:cubicBezTo>
                  <a:cubicBezTo>
                    <a:pt x="96" y="81"/>
                    <a:pt x="81" y="88"/>
                    <a:pt x="58" y="88"/>
                  </a:cubicBezTo>
                  <a:cubicBezTo>
                    <a:pt x="0" y="88"/>
                    <a:pt x="0" y="88"/>
                    <a:pt x="0" y="88"/>
                  </a:cubicBezTo>
                  <a:cubicBezTo>
                    <a:pt x="0" y="62"/>
                    <a:pt x="0" y="62"/>
                    <a:pt x="0" y="62"/>
                  </a:cubicBezTo>
                  <a:cubicBezTo>
                    <a:pt x="53" y="62"/>
                    <a:pt x="53" y="62"/>
                    <a:pt x="53" y="62"/>
                  </a:cubicBezTo>
                  <a:cubicBezTo>
                    <a:pt x="68" y="62"/>
                    <a:pt x="76" y="58"/>
                    <a:pt x="76" y="46"/>
                  </a:cubicBezTo>
                  <a:cubicBezTo>
                    <a:pt x="76" y="32"/>
                    <a:pt x="68" y="26"/>
                    <a:pt x="49" y="26"/>
                  </a:cubicBezTo>
                  <a:cubicBezTo>
                    <a:pt x="0" y="26"/>
                    <a:pt x="0" y="26"/>
                    <a:pt x="0" y="26"/>
                  </a:cubicBezTo>
                  <a:cubicBezTo>
                    <a:pt x="0" y="0"/>
                    <a:pt x="0" y="0"/>
                    <a:pt x="0" y="0"/>
                  </a:cubicBezTo>
                  <a:lnTo>
                    <a:pt x="94"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95" name="Freeform 21">
              <a:extLst>
                <a:ext uri="{FF2B5EF4-FFF2-40B4-BE49-F238E27FC236}">
                  <a16:creationId xmlns:a16="http://schemas.microsoft.com/office/drawing/2014/main" id="{AA039EEA-E2F0-244E-B05C-96A3C9EF6AF7}"/>
                </a:ext>
              </a:extLst>
            </p:cNvPr>
            <p:cNvSpPr>
              <a:spLocks/>
            </p:cNvSpPr>
            <p:nvPr/>
          </p:nvSpPr>
          <p:spPr bwMode="auto">
            <a:xfrm>
              <a:off x="5238" y="1580"/>
              <a:ext cx="52" cy="24"/>
            </a:xfrm>
            <a:custGeom>
              <a:avLst/>
              <a:gdLst>
                <a:gd name="T0" fmla="*/ 0 w 130"/>
                <a:gd name="T1" fmla="*/ 0 h 60"/>
                <a:gd name="T2" fmla="*/ 0 w 130"/>
                <a:gd name="T3" fmla="*/ 0 h 60"/>
                <a:gd name="T4" fmla="*/ 0 w 130"/>
                <a:gd name="T5" fmla="*/ 0 h 60"/>
                <a:gd name="T6" fmla="*/ 0 w 130"/>
                <a:gd name="T7" fmla="*/ 0 h 60"/>
                <a:gd name="T8" fmla="*/ 0 w 130"/>
                <a:gd name="T9" fmla="*/ 0 h 60"/>
                <a:gd name="T10" fmla="*/ 0 w 130"/>
                <a:gd name="T11" fmla="*/ 0 h 60"/>
                <a:gd name="T12" fmla="*/ 0 w 130"/>
                <a:gd name="T13" fmla="*/ 0 h 60"/>
                <a:gd name="T14" fmla="*/ 0 w 130"/>
                <a:gd name="T15" fmla="*/ 0 h 60"/>
                <a:gd name="T16" fmla="*/ 0 w 130"/>
                <a:gd name="T17" fmla="*/ 0 h 60"/>
                <a:gd name="T18" fmla="*/ 0 w 130"/>
                <a:gd name="T19" fmla="*/ 0 h 60"/>
                <a:gd name="T20" fmla="*/ 0 w 130"/>
                <a:gd name="T21" fmla="*/ 0 h 60"/>
                <a:gd name="T22" fmla="*/ 0 w 130"/>
                <a:gd name="T23" fmla="*/ 0 h 60"/>
                <a:gd name="T24" fmla="*/ 0 w 130"/>
                <a:gd name="T25" fmla="*/ 0 h 60"/>
                <a:gd name="T26" fmla="*/ 0 w 130"/>
                <a:gd name="T27" fmla="*/ 0 h 60"/>
                <a:gd name="T28" fmla="*/ 0 w 130"/>
                <a:gd name="T29" fmla="*/ 0 h 60"/>
                <a:gd name="T30" fmla="*/ 0 w 130"/>
                <a:gd name="T31" fmla="*/ 0 h 60"/>
                <a:gd name="T32" fmla="*/ 0 w 130"/>
                <a:gd name="T33" fmla="*/ 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0" h="60">
                  <a:moveTo>
                    <a:pt x="77" y="15"/>
                  </a:moveTo>
                  <a:cubicBezTo>
                    <a:pt x="77" y="0"/>
                    <a:pt x="77" y="0"/>
                    <a:pt x="77" y="0"/>
                  </a:cubicBezTo>
                  <a:cubicBezTo>
                    <a:pt x="94" y="0"/>
                    <a:pt x="94" y="0"/>
                    <a:pt x="94" y="0"/>
                  </a:cubicBezTo>
                  <a:cubicBezTo>
                    <a:pt x="94" y="15"/>
                    <a:pt x="94" y="15"/>
                    <a:pt x="94" y="15"/>
                  </a:cubicBezTo>
                  <a:cubicBezTo>
                    <a:pt x="101" y="15"/>
                    <a:pt x="101" y="15"/>
                    <a:pt x="101" y="15"/>
                  </a:cubicBezTo>
                  <a:cubicBezTo>
                    <a:pt x="118" y="15"/>
                    <a:pt x="130" y="25"/>
                    <a:pt x="130" y="46"/>
                  </a:cubicBezTo>
                  <a:cubicBezTo>
                    <a:pt x="130" y="51"/>
                    <a:pt x="129" y="56"/>
                    <a:pt x="129" y="60"/>
                  </a:cubicBezTo>
                  <a:cubicBezTo>
                    <a:pt x="110" y="60"/>
                    <a:pt x="110" y="60"/>
                    <a:pt x="110" y="60"/>
                  </a:cubicBezTo>
                  <a:cubicBezTo>
                    <a:pt x="110" y="57"/>
                    <a:pt x="110" y="54"/>
                    <a:pt x="110" y="51"/>
                  </a:cubicBezTo>
                  <a:cubicBezTo>
                    <a:pt x="110" y="44"/>
                    <a:pt x="107" y="41"/>
                    <a:pt x="100" y="41"/>
                  </a:cubicBezTo>
                  <a:cubicBezTo>
                    <a:pt x="94" y="41"/>
                    <a:pt x="94" y="41"/>
                    <a:pt x="94" y="41"/>
                  </a:cubicBezTo>
                  <a:cubicBezTo>
                    <a:pt x="94" y="59"/>
                    <a:pt x="94" y="59"/>
                    <a:pt x="94" y="59"/>
                  </a:cubicBezTo>
                  <a:cubicBezTo>
                    <a:pt x="77" y="59"/>
                    <a:pt x="77" y="59"/>
                    <a:pt x="77" y="59"/>
                  </a:cubicBezTo>
                  <a:cubicBezTo>
                    <a:pt x="77" y="41"/>
                    <a:pt x="77" y="41"/>
                    <a:pt x="77" y="41"/>
                  </a:cubicBezTo>
                  <a:cubicBezTo>
                    <a:pt x="0" y="41"/>
                    <a:pt x="0" y="41"/>
                    <a:pt x="0" y="41"/>
                  </a:cubicBezTo>
                  <a:cubicBezTo>
                    <a:pt x="0" y="15"/>
                    <a:pt x="0" y="15"/>
                    <a:pt x="0" y="15"/>
                  </a:cubicBezTo>
                  <a:lnTo>
                    <a:pt x="77" y="15"/>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96" name="Freeform 22">
              <a:extLst>
                <a:ext uri="{FF2B5EF4-FFF2-40B4-BE49-F238E27FC236}">
                  <a16:creationId xmlns:a16="http://schemas.microsoft.com/office/drawing/2014/main" id="{99471400-B41B-F34F-A90C-4A22601D8856}"/>
                </a:ext>
              </a:extLst>
            </p:cNvPr>
            <p:cNvSpPr>
              <a:spLocks noEditPoints="1"/>
            </p:cNvSpPr>
            <p:nvPr/>
          </p:nvSpPr>
          <p:spPr bwMode="auto">
            <a:xfrm>
              <a:off x="5237" y="1606"/>
              <a:ext cx="39" cy="39"/>
            </a:xfrm>
            <a:custGeom>
              <a:avLst/>
              <a:gdLst>
                <a:gd name="T0" fmla="*/ 0 w 99"/>
                <a:gd name="T1" fmla="*/ 0 h 97"/>
                <a:gd name="T2" fmla="*/ 0 w 99"/>
                <a:gd name="T3" fmla="*/ 0 h 97"/>
                <a:gd name="T4" fmla="*/ 0 w 99"/>
                <a:gd name="T5" fmla="*/ 0 h 97"/>
                <a:gd name="T6" fmla="*/ 0 w 99"/>
                <a:gd name="T7" fmla="*/ 0 h 97"/>
                <a:gd name="T8" fmla="*/ 0 w 99"/>
                <a:gd name="T9" fmla="*/ 0 h 97"/>
                <a:gd name="T10" fmla="*/ 0 w 99"/>
                <a:gd name="T11" fmla="*/ 0 h 97"/>
                <a:gd name="T12" fmla="*/ 0 w 99"/>
                <a:gd name="T13" fmla="*/ 0 h 97"/>
                <a:gd name="T14" fmla="*/ 0 w 99"/>
                <a:gd name="T15" fmla="*/ 0 h 97"/>
                <a:gd name="T16" fmla="*/ 0 w 99"/>
                <a:gd name="T17" fmla="*/ 0 h 97"/>
                <a:gd name="T18" fmla="*/ 0 w 99"/>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 h="97">
                  <a:moveTo>
                    <a:pt x="99" y="48"/>
                  </a:moveTo>
                  <a:cubicBezTo>
                    <a:pt x="99" y="78"/>
                    <a:pt x="80" y="97"/>
                    <a:pt x="50" y="97"/>
                  </a:cubicBezTo>
                  <a:cubicBezTo>
                    <a:pt x="20" y="97"/>
                    <a:pt x="0" y="78"/>
                    <a:pt x="0" y="48"/>
                  </a:cubicBezTo>
                  <a:cubicBezTo>
                    <a:pt x="0" y="19"/>
                    <a:pt x="20" y="0"/>
                    <a:pt x="50" y="0"/>
                  </a:cubicBezTo>
                  <a:cubicBezTo>
                    <a:pt x="80" y="0"/>
                    <a:pt x="99" y="19"/>
                    <a:pt x="99" y="48"/>
                  </a:cubicBezTo>
                  <a:moveTo>
                    <a:pt x="20" y="48"/>
                  </a:moveTo>
                  <a:cubicBezTo>
                    <a:pt x="20" y="66"/>
                    <a:pt x="35" y="71"/>
                    <a:pt x="50" y="71"/>
                  </a:cubicBezTo>
                  <a:cubicBezTo>
                    <a:pt x="65" y="71"/>
                    <a:pt x="80" y="66"/>
                    <a:pt x="80" y="48"/>
                  </a:cubicBezTo>
                  <a:cubicBezTo>
                    <a:pt x="80" y="31"/>
                    <a:pt x="65" y="25"/>
                    <a:pt x="50" y="25"/>
                  </a:cubicBezTo>
                  <a:cubicBezTo>
                    <a:pt x="35" y="25"/>
                    <a:pt x="20" y="31"/>
                    <a:pt x="20" y="48"/>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97" name="Freeform 23">
              <a:extLst>
                <a:ext uri="{FF2B5EF4-FFF2-40B4-BE49-F238E27FC236}">
                  <a16:creationId xmlns:a16="http://schemas.microsoft.com/office/drawing/2014/main" id="{D6450177-C629-D747-B449-A57F1B07FFAD}"/>
                </a:ext>
              </a:extLst>
            </p:cNvPr>
            <p:cNvSpPr>
              <a:spLocks/>
            </p:cNvSpPr>
            <p:nvPr/>
          </p:nvSpPr>
          <p:spPr bwMode="auto">
            <a:xfrm>
              <a:off x="4824" y="940"/>
              <a:ext cx="393" cy="131"/>
            </a:xfrm>
            <a:custGeom>
              <a:avLst/>
              <a:gdLst>
                <a:gd name="T0" fmla="*/ 0 w 998"/>
                <a:gd name="T1" fmla="*/ 0 h 333"/>
                <a:gd name="T2" fmla="*/ 0 w 998"/>
                <a:gd name="T3" fmla="*/ 0 h 333"/>
                <a:gd name="T4" fmla="*/ 0 w 998"/>
                <a:gd name="T5" fmla="*/ 0 h 333"/>
                <a:gd name="T6" fmla="*/ 0 w 998"/>
                <a:gd name="T7" fmla="*/ 0 h 333"/>
                <a:gd name="T8" fmla="*/ 0 w 998"/>
                <a:gd name="T9" fmla="*/ 0 h 333"/>
                <a:gd name="T10" fmla="*/ 0 w 998"/>
                <a:gd name="T11" fmla="*/ 0 h 333"/>
                <a:gd name="T12" fmla="*/ 0 w 998"/>
                <a:gd name="T13" fmla="*/ 0 h 3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8" h="333">
                  <a:moveTo>
                    <a:pt x="972" y="333"/>
                  </a:moveTo>
                  <a:cubicBezTo>
                    <a:pt x="998" y="333"/>
                    <a:pt x="998" y="333"/>
                    <a:pt x="998" y="333"/>
                  </a:cubicBezTo>
                  <a:cubicBezTo>
                    <a:pt x="998" y="84"/>
                    <a:pt x="998" y="84"/>
                    <a:pt x="998" y="84"/>
                  </a:cubicBezTo>
                  <a:cubicBezTo>
                    <a:pt x="998" y="38"/>
                    <a:pt x="960" y="0"/>
                    <a:pt x="915" y="0"/>
                  </a:cubicBezTo>
                  <a:cubicBezTo>
                    <a:pt x="83" y="0"/>
                    <a:pt x="83" y="0"/>
                    <a:pt x="83" y="0"/>
                  </a:cubicBezTo>
                  <a:cubicBezTo>
                    <a:pt x="37" y="0"/>
                    <a:pt x="0" y="38"/>
                    <a:pt x="0" y="84"/>
                  </a:cubicBezTo>
                  <a:cubicBezTo>
                    <a:pt x="0" y="333"/>
                    <a:pt x="0" y="333"/>
                    <a:pt x="0" y="33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98" name="Freeform 24">
              <a:extLst>
                <a:ext uri="{FF2B5EF4-FFF2-40B4-BE49-F238E27FC236}">
                  <a16:creationId xmlns:a16="http://schemas.microsoft.com/office/drawing/2014/main" id="{646F0E38-F8B1-8845-88D4-662E37CAD270}"/>
                </a:ext>
              </a:extLst>
            </p:cNvPr>
            <p:cNvSpPr>
              <a:spLocks/>
            </p:cNvSpPr>
            <p:nvPr/>
          </p:nvSpPr>
          <p:spPr bwMode="auto">
            <a:xfrm>
              <a:off x="4824" y="940"/>
              <a:ext cx="393" cy="131"/>
            </a:xfrm>
            <a:custGeom>
              <a:avLst/>
              <a:gdLst>
                <a:gd name="T0" fmla="*/ 0 w 998"/>
                <a:gd name="T1" fmla="*/ 0 h 333"/>
                <a:gd name="T2" fmla="*/ 0 w 998"/>
                <a:gd name="T3" fmla="*/ 0 h 333"/>
                <a:gd name="T4" fmla="*/ 0 w 998"/>
                <a:gd name="T5" fmla="*/ 0 h 333"/>
                <a:gd name="T6" fmla="*/ 0 w 998"/>
                <a:gd name="T7" fmla="*/ 0 h 333"/>
                <a:gd name="T8" fmla="*/ 0 w 998"/>
                <a:gd name="T9" fmla="*/ 0 h 333"/>
                <a:gd name="T10" fmla="*/ 0 w 998"/>
                <a:gd name="T11" fmla="*/ 0 h 333"/>
                <a:gd name="T12" fmla="*/ 0 w 998"/>
                <a:gd name="T13" fmla="*/ 0 h 333"/>
                <a:gd name="T14" fmla="*/ 0 w 998"/>
                <a:gd name="T15" fmla="*/ 0 h 333"/>
                <a:gd name="T16" fmla="*/ 0 w 998"/>
                <a:gd name="T17" fmla="*/ 0 h 333"/>
                <a:gd name="T18" fmla="*/ 0 w 998"/>
                <a:gd name="T19" fmla="*/ 0 h 333"/>
                <a:gd name="T20" fmla="*/ 0 w 998"/>
                <a:gd name="T21" fmla="*/ 0 h 333"/>
                <a:gd name="T22" fmla="*/ 0 w 998"/>
                <a:gd name="T23" fmla="*/ 0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8" h="333">
                  <a:moveTo>
                    <a:pt x="25" y="333"/>
                  </a:moveTo>
                  <a:cubicBezTo>
                    <a:pt x="25" y="84"/>
                    <a:pt x="25" y="84"/>
                    <a:pt x="25" y="84"/>
                  </a:cubicBezTo>
                  <a:cubicBezTo>
                    <a:pt x="25" y="51"/>
                    <a:pt x="51" y="25"/>
                    <a:pt x="83" y="25"/>
                  </a:cubicBezTo>
                  <a:cubicBezTo>
                    <a:pt x="915" y="25"/>
                    <a:pt x="915" y="25"/>
                    <a:pt x="915" y="25"/>
                  </a:cubicBezTo>
                  <a:cubicBezTo>
                    <a:pt x="947" y="25"/>
                    <a:pt x="972" y="51"/>
                    <a:pt x="972" y="84"/>
                  </a:cubicBezTo>
                  <a:cubicBezTo>
                    <a:pt x="972" y="333"/>
                    <a:pt x="972" y="333"/>
                    <a:pt x="972" y="333"/>
                  </a:cubicBezTo>
                  <a:cubicBezTo>
                    <a:pt x="998" y="333"/>
                    <a:pt x="998" y="333"/>
                    <a:pt x="998" y="333"/>
                  </a:cubicBezTo>
                  <a:cubicBezTo>
                    <a:pt x="998" y="84"/>
                    <a:pt x="998" y="84"/>
                    <a:pt x="998" y="84"/>
                  </a:cubicBezTo>
                  <a:cubicBezTo>
                    <a:pt x="998" y="38"/>
                    <a:pt x="960" y="0"/>
                    <a:pt x="915" y="0"/>
                  </a:cubicBezTo>
                  <a:cubicBezTo>
                    <a:pt x="83" y="0"/>
                    <a:pt x="83" y="0"/>
                    <a:pt x="83" y="0"/>
                  </a:cubicBezTo>
                  <a:cubicBezTo>
                    <a:pt x="37" y="0"/>
                    <a:pt x="0" y="38"/>
                    <a:pt x="0" y="84"/>
                  </a:cubicBezTo>
                  <a:cubicBezTo>
                    <a:pt x="0" y="333"/>
                    <a:pt x="0" y="333"/>
                    <a:pt x="0" y="33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399" name="Freeform 25">
              <a:extLst>
                <a:ext uri="{FF2B5EF4-FFF2-40B4-BE49-F238E27FC236}">
                  <a16:creationId xmlns:a16="http://schemas.microsoft.com/office/drawing/2014/main" id="{1C3DAFCB-FB26-C240-846A-9CE8B0682D7A}"/>
                </a:ext>
              </a:extLst>
            </p:cNvPr>
            <p:cNvSpPr>
              <a:spLocks/>
            </p:cNvSpPr>
            <p:nvPr/>
          </p:nvSpPr>
          <p:spPr bwMode="auto">
            <a:xfrm>
              <a:off x="4899" y="1096"/>
              <a:ext cx="116" cy="125"/>
            </a:xfrm>
            <a:custGeom>
              <a:avLst/>
              <a:gdLst>
                <a:gd name="T0" fmla="*/ 0 w 294"/>
                <a:gd name="T1" fmla="*/ 0 h 317"/>
                <a:gd name="T2" fmla="*/ 0 w 294"/>
                <a:gd name="T3" fmla="*/ 0 h 317"/>
                <a:gd name="T4" fmla="*/ 0 w 294"/>
                <a:gd name="T5" fmla="*/ 0 h 317"/>
                <a:gd name="T6" fmla="*/ 0 w 294"/>
                <a:gd name="T7" fmla="*/ 0 h 317"/>
                <a:gd name="T8" fmla="*/ 0 w 294"/>
                <a:gd name="T9" fmla="*/ 0 h 317"/>
                <a:gd name="T10" fmla="*/ 0 w 294"/>
                <a:gd name="T11" fmla="*/ 0 h 3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4" h="317">
                  <a:moveTo>
                    <a:pt x="179" y="317"/>
                  </a:moveTo>
                  <a:cubicBezTo>
                    <a:pt x="0" y="212"/>
                    <a:pt x="0" y="212"/>
                    <a:pt x="0" y="212"/>
                  </a:cubicBezTo>
                  <a:cubicBezTo>
                    <a:pt x="93" y="47"/>
                    <a:pt x="93" y="47"/>
                    <a:pt x="93" y="47"/>
                  </a:cubicBezTo>
                  <a:cubicBezTo>
                    <a:pt x="119" y="2"/>
                    <a:pt x="215" y="0"/>
                    <a:pt x="248" y="40"/>
                  </a:cubicBezTo>
                  <a:cubicBezTo>
                    <a:pt x="294" y="117"/>
                    <a:pt x="294" y="117"/>
                    <a:pt x="294" y="117"/>
                  </a:cubicBezTo>
                  <a:lnTo>
                    <a:pt x="179" y="317"/>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00" name="Freeform 26">
              <a:extLst>
                <a:ext uri="{FF2B5EF4-FFF2-40B4-BE49-F238E27FC236}">
                  <a16:creationId xmlns:a16="http://schemas.microsoft.com/office/drawing/2014/main" id="{7EC1E2A1-026D-9D49-9025-EE05805F315B}"/>
                </a:ext>
              </a:extLst>
            </p:cNvPr>
            <p:cNvSpPr>
              <a:spLocks/>
            </p:cNvSpPr>
            <p:nvPr/>
          </p:nvSpPr>
          <p:spPr bwMode="auto">
            <a:xfrm>
              <a:off x="4837" y="1218"/>
              <a:ext cx="127" cy="102"/>
            </a:xfrm>
            <a:custGeom>
              <a:avLst/>
              <a:gdLst>
                <a:gd name="T0" fmla="*/ 0 w 324"/>
                <a:gd name="T1" fmla="*/ 0 h 259"/>
                <a:gd name="T2" fmla="*/ 0 w 324"/>
                <a:gd name="T3" fmla="*/ 0 h 259"/>
                <a:gd name="T4" fmla="*/ 0 w 324"/>
                <a:gd name="T5" fmla="*/ 0 h 259"/>
                <a:gd name="T6" fmla="*/ 0 w 324"/>
                <a:gd name="T7" fmla="*/ 0 h 259"/>
                <a:gd name="T8" fmla="*/ 0 w 324"/>
                <a:gd name="T9" fmla="*/ 0 h 259"/>
                <a:gd name="T10" fmla="*/ 0 w 324"/>
                <a:gd name="T11" fmla="*/ 0 h 259"/>
                <a:gd name="T12" fmla="*/ 0 w 324"/>
                <a:gd name="T13" fmla="*/ 0 h 259"/>
                <a:gd name="T14" fmla="*/ 0 w 324"/>
                <a:gd name="T15" fmla="*/ 0 h 259"/>
                <a:gd name="T16" fmla="*/ 0 w 324"/>
                <a:gd name="T17" fmla="*/ 0 h 2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4" h="259">
                  <a:moveTo>
                    <a:pt x="194" y="259"/>
                  </a:moveTo>
                  <a:cubicBezTo>
                    <a:pt x="98" y="259"/>
                    <a:pt x="98" y="259"/>
                    <a:pt x="98" y="259"/>
                  </a:cubicBezTo>
                  <a:cubicBezTo>
                    <a:pt x="61" y="255"/>
                    <a:pt x="0" y="178"/>
                    <a:pt x="36" y="109"/>
                  </a:cubicBezTo>
                  <a:cubicBezTo>
                    <a:pt x="78" y="38"/>
                    <a:pt x="78" y="38"/>
                    <a:pt x="78" y="38"/>
                  </a:cubicBezTo>
                  <a:cubicBezTo>
                    <a:pt x="13" y="0"/>
                    <a:pt x="13" y="0"/>
                    <a:pt x="13" y="0"/>
                  </a:cubicBezTo>
                  <a:cubicBezTo>
                    <a:pt x="219" y="0"/>
                    <a:pt x="219" y="0"/>
                    <a:pt x="219" y="0"/>
                  </a:cubicBezTo>
                  <a:cubicBezTo>
                    <a:pt x="324" y="181"/>
                    <a:pt x="324" y="181"/>
                    <a:pt x="324" y="181"/>
                  </a:cubicBezTo>
                  <a:cubicBezTo>
                    <a:pt x="259" y="145"/>
                    <a:pt x="259" y="145"/>
                    <a:pt x="259" y="145"/>
                  </a:cubicBezTo>
                  <a:lnTo>
                    <a:pt x="194" y="259"/>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01" name="Freeform 27">
              <a:extLst>
                <a:ext uri="{FF2B5EF4-FFF2-40B4-BE49-F238E27FC236}">
                  <a16:creationId xmlns:a16="http://schemas.microsoft.com/office/drawing/2014/main" id="{7A33FC5B-A8B9-C644-BD24-F38217AD6F05}"/>
                </a:ext>
              </a:extLst>
            </p:cNvPr>
            <p:cNvSpPr>
              <a:spLocks/>
            </p:cNvSpPr>
            <p:nvPr/>
          </p:nvSpPr>
          <p:spPr bwMode="auto">
            <a:xfrm>
              <a:off x="4863" y="1327"/>
              <a:ext cx="147" cy="87"/>
            </a:xfrm>
            <a:custGeom>
              <a:avLst/>
              <a:gdLst>
                <a:gd name="T0" fmla="*/ 0 w 372"/>
                <a:gd name="T1" fmla="*/ 0 h 223"/>
                <a:gd name="T2" fmla="*/ 0 w 372"/>
                <a:gd name="T3" fmla="*/ 0 h 223"/>
                <a:gd name="T4" fmla="*/ 0 w 372"/>
                <a:gd name="T5" fmla="*/ 0 h 223"/>
                <a:gd name="T6" fmla="*/ 0 w 372"/>
                <a:gd name="T7" fmla="*/ 0 h 223"/>
                <a:gd name="T8" fmla="*/ 0 w 372"/>
                <a:gd name="T9" fmla="*/ 0 h 223"/>
                <a:gd name="T10" fmla="*/ 0 w 372"/>
                <a:gd name="T11" fmla="*/ 0 h 223"/>
                <a:gd name="T12" fmla="*/ 0 w 372"/>
                <a:gd name="T13" fmla="*/ 0 h 2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2" h="223">
                  <a:moveTo>
                    <a:pt x="372" y="10"/>
                  </a:moveTo>
                  <a:cubicBezTo>
                    <a:pt x="372" y="222"/>
                    <a:pt x="372" y="222"/>
                    <a:pt x="372" y="222"/>
                  </a:cubicBezTo>
                  <a:cubicBezTo>
                    <a:pt x="143" y="222"/>
                    <a:pt x="143" y="222"/>
                    <a:pt x="143" y="222"/>
                  </a:cubicBezTo>
                  <a:cubicBezTo>
                    <a:pt x="129" y="223"/>
                    <a:pt x="119" y="209"/>
                    <a:pt x="112" y="198"/>
                  </a:cubicBezTo>
                  <a:cubicBezTo>
                    <a:pt x="4" y="5"/>
                    <a:pt x="5" y="6"/>
                    <a:pt x="0" y="0"/>
                  </a:cubicBezTo>
                  <a:cubicBezTo>
                    <a:pt x="6" y="5"/>
                    <a:pt x="13" y="10"/>
                    <a:pt x="31" y="10"/>
                  </a:cubicBezTo>
                  <a:lnTo>
                    <a:pt x="372"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02" name="Freeform 28">
              <a:extLst>
                <a:ext uri="{FF2B5EF4-FFF2-40B4-BE49-F238E27FC236}">
                  <a16:creationId xmlns:a16="http://schemas.microsoft.com/office/drawing/2014/main" id="{BE789F29-2816-E84D-A87B-5AB191E46724}"/>
                </a:ext>
              </a:extLst>
            </p:cNvPr>
            <p:cNvSpPr>
              <a:spLocks/>
            </p:cNvSpPr>
            <p:nvPr/>
          </p:nvSpPr>
          <p:spPr bwMode="auto">
            <a:xfrm>
              <a:off x="5031" y="1302"/>
              <a:ext cx="149" cy="142"/>
            </a:xfrm>
            <a:custGeom>
              <a:avLst/>
              <a:gdLst>
                <a:gd name="T0" fmla="*/ 0 w 377"/>
                <a:gd name="T1" fmla="*/ 0 h 360"/>
                <a:gd name="T2" fmla="*/ 0 w 377"/>
                <a:gd name="T3" fmla="*/ 0 h 360"/>
                <a:gd name="T4" fmla="*/ 0 w 377"/>
                <a:gd name="T5" fmla="*/ 0 h 360"/>
                <a:gd name="T6" fmla="*/ 0 w 377"/>
                <a:gd name="T7" fmla="*/ 0 h 360"/>
                <a:gd name="T8" fmla="*/ 0 w 377"/>
                <a:gd name="T9" fmla="*/ 0 h 360"/>
                <a:gd name="T10" fmla="*/ 0 w 377"/>
                <a:gd name="T11" fmla="*/ 0 h 360"/>
                <a:gd name="T12" fmla="*/ 0 w 377"/>
                <a:gd name="T13" fmla="*/ 0 h 360"/>
                <a:gd name="T14" fmla="*/ 0 w 377"/>
                <a:gd name="T15" fmla="*/ 0 h 360"/>
                <a:gd name="T16" fmla="*/ 0 w 377"/>
                <a:gd name="T17" fmla="*/ 0 h 360"/>
                <a:gd name="T18" fmla="*/ 0 w 377"/>
                <a:gd name="T19" fmla="*/ 0 h 3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7" h="360">
                  <a:moveTo>
                    <a:pt x="344" y="73"/>
                  </a:moveTo>
                  <a:cubicBezTo>
                    <a:pt x="367" y="71"/>
                    <a:pt x="371" y="64"/>
                    <a:pt x="377" y="61"/>
                  </a:cubicBezTo>
                  <a:cubicBezTo>
                    <a:pt x="262" y="266"/>
                    <a:pt x="262" y="266"/>
                    <a:pt x="262" y="266"/>
                  </a:cubicBezTo>
                  <a:cubicBezTo>
                    <a:pt x="257" y="276"/>
                    <a:pt x="247" y="285"/>
                    <a:pt x="232" y="285"/>
                  </a:cubicBezTo>
                  <a:cubicBezTo>
                    <a:pt x="105" y="285"/>
                    <a:pt x="105" y="285"/>
                    <a:pt x="105" y="285"/>
                  </a:cubicBezTo>
                  <a:cubicBezTo>
                    <a:pt x="105" y="360"/>
                    <a:pt x="105" y="360"/>
                    <a:pt x="105" y="360"/>
                  </a:cubicBezTo>
                  <a:cubicBezTo>
                    <a:pt x="0" y="181"/>
                    <a:pt x="0" y="181"/>
                    <a:pt x="0" y="181"/>
                  </a:cubicBezTo>
                  <a:cubicBezTo>
                    <a:pt x="105" y="0"/>
                    <a:pt x="105" y="0"/>
                    <a:pt x="105" y="0"/>
                  </a:cubicBezTo>
                  <a:cubicBezTo>
                    <a:pt x="105" y="73"/>
                    <a:pt x="105" y="73"/>
                    <a:pt x="105" y="73"/>
                  </a:cubicBezTo>
                  <a:lnTo>
                    <a:pt x="344" y="73"/>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03" name="Freeform 29">
              <a:extLst>
                <a:ext uri="{FF2B5EF4-FFF2-40B4-BE49-F238E27FC236}">
                  <a16:creationId xmlns:a16="http://schemas.microsoft.com/office/drawing/2014/main" id="{90F48964-DA0C-5540-8219-395ED0B21927}"/>
                </a:ext>
              </a:extLst>
            </p:cNvPr>
            <p:cNvSpPr>
              <a:spLocks/>
            </p:cNvSpPr>
            <p:nvPr/>
          </p:nvSpPr>
          <p:spPr bwMode="auto">
            <a:xfrm>
              <a:off x="5086" y="1201"/>
              <a:ext cx="122" cy="119"/>
            </a:xfrm>
            <a:custGeom>
              <a:avLst/>
              <a:gdLst>
                <a:gd name="T0" fmla="*/ 0 w 309"/>
                <a:gd name="T1" fmla="*/ 0 h 301"/>
                <a:gd name="T2" fmla="*/ 0 w 309"/>
                <a:gd name="T3" fmla="*/ 0 h 301"/>
                <a:gd name="T4" fmla="*/ 0 w 309"/>
                <a:gd name="T5" fmla="*/ 0 h 301"/>
                <a:gd name="T6" fmla="*/ 0 w 309"/>
                <a:gd name="T7" fmla="*/ 0 h 301"/>
                <a:gd name="T8" fmla="*/ 0 w 309"/>
                <a:gd name="T9" fmla="*/ 0 h 301"/>
                <a:gd name="T10" fmla="*/ 0 w 309"/>
                <a:gd name="T11" fmla="*/ 0 h 3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9" h="301">
                  <a:moveTo>
                    <a:pt x="0" y="104"/>
                  </a:moveTo>
                  <a:cubicBezTo>
                    <a:pt x="180" y="0"/>
                    <a:pt x="180" y="0"/>
                    <a:pt x="180" y="0"/>
                  </a:cubicBezTo>
                  <a:cubicBezTo>
                    <a:pt x="275" y="162"/>
                    <a:pt x="275" y="162"/>
                    <a:pt x="275" y="162"/>
                  </a:cubicBezTo>
                  <a:cubicBezTo>
                    <a:pt x="309" y="229"/>
                    <a:pt x="250" y="293"/>
                    <a:pt x="211" y="301"/>
                  </a:cubicBezTo>
                  <a:cubicBezTo>
                    <a:pt x="114" y="301"/>
                    <a:pt x="114" y="301"/>
                    <a:pt x="114" y="301"/>
                  </a:cubicBezTo>
                  <a:lnTo>
                    <a:pt x="0" y="104"/>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04" name="Freeform 30">
              <a:extLst>
                <a:ext uri="{FF2B5EF4-FFF2-40B4-BE49-F238E27FC236}">
                  <a16:creationId xmlns:a16="http://schemas.microsoft.com/office/drawing/2014/main" id="{10830F29-48B5-844D-B06A-4C35DFEDD9C7}"/>
                </a:ext>
              </a:extLst>
            </p:cNvPr>
            <p:cNvSpPr>
              <a:spLocks/>
            </p:cNvSpPr>
            <p:nvPr/>
          </p:nvSpPr>
          <p:spPr bwMode="auto">
            <a:xfrm>
              <a:off x="4993" y="1096"/>
              <a:ext cx="157" cy="106"/>
            </a:xfrm>
            <a:custGeom>
              <a:avLst/>
              <a:gdLst>
                <a:gd name="T0" fmla="*/ 0 w 399"/>
                <a:gd name="T1" fmla="*/ 0 h 270"/>
                <a:gd name="T2" fmla="*/ 0 w 399"/>
                <a:gd name="T3" fmla="*/ 0 h 270"/>
                <a:gd name="T4" fmla="*/ 0 w 399"/>
                <a:gd name="T5" fmla="*/ 0 h 270"/>
                <a:gd name="T6" fmla="*/ 0 w 399"/>
                <a:gd name="T7" fmla="*/ 0 h 270"/>
                <a:gd name="T8" fmla="*/ 0 w 399"/>
                <a:gd name="T9" fmla="*/ 0 h 270"/>
                <a:gd name="T10" fmla="*/ 0 w 399"/>
                <a:gd name="T11" fmla="*/ 0 h 270"/>
                <a:gd name="T12" fmla="*/ 0 w 399"/>
                <a:gd name="T13" fmla="*/ 0 h 270"/>
                <a:gd name="T14" fmla="*/ 0 w 399"/>
                <a:gd name="T15" fmla="*/ 0 h 270"/>
                <a:gd name="T16" fmla="*/ 0 w 399"/>
                <a:gd name="T17" fmla="*/ 0 h 270"/>
                <a:gd name="T18" fmla="*/ 0 w 399"/>
                <a:gd name="T19" fmla="*/ 0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9" h="270">
                  <a:moveTo>
                    <a:pt x="36" y="25"/>
                  </a:moveTo>
                  <a:cubicBezTo>
                    <a:pt x="28" y="15"/>
                    <a:pt x="14" y="3"/>
                    <a:pt x="0" y="0"/>
                  </a:cubicBezTo>
                  <a:cubicBezTo>
                    <a:pt x="242" y="0"/>
                    <a:pt x="242" y="0"/>
                    <a:pt x="242" y="0"/>
                  </a:cubicBezTo>
                  <a:cubicBezTo>
                    <a:pt x="256" y="0"/>
                    <a:pt x="268" y="5"/>
                    <a:pt x="274" y="16"/>
                  </a:cubicBezTo>
                  <a:cubicBezTo>
                    <a:pt x="337" y="128"/>
                    <a:pt x="337" y="128"/>
                    <a:pt x="337" y="128"/>
                  </a:cubicBezTo>
                  <a:cubicBezTo>
                    <a:pt x="399" y="92"/>
                    <a:pt x="399" y="92"/>
                    <a:pt x="399" y="92"/>
                  </a:cubicBezTo>
                  <a:cubicBezTo>
                    <a:pt x="297" y="270"/>
                    <a:pt x="297" y="270"/>
                    <a:pt x="297" y="270"/>
                  </a:cubicBezTo>
                  <a:cubicBezTo>
                    <a:pt x="94" y="270"/>
                    <a:pt x="94" y="270"/>
                    <a:pt x="94" y="270"/>
                  </a:cubicBezTo>
                  <a:cubicBezTo>
                    <a:pt x="155" y="233"/>
                    <a:pt x="155" y="233"/>
                    <a:pt x="155" y="233"/>
                  </a:cubicBezTo>
                  <a:lnTo>
                    <a:pt x="36" y="25"/>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05" name="Freeform 31">
              <a:extLst>
                <a:ext uri="{FF2B5EF4-FFF2-40B4-BE49-F238E27FC236}">
                  <a16:creationId xmlns:a16="http://schemas.microsoft.com/office/drawing/2014/main" id="{A2AD5A6D-0C21-8A42-96BA-6FB3C66F97B4}"/>
                </a:ext>
              </a:extLst>
            </p:cNvPr>
            <p:cNvSpPr>
              <a:spLocks noEditPoints="1"/>
            </p:cNvSpPr>
            <p:nvPr/>
          </p:nvSpPr>
          <p:spPr bwMode="auto">
            <a:xfrm>
              <a:off x="4899" y="956"/>
              <a:ext cx="29" cy="45"/>
            </a:xfrm>
            <a:custGeom>
              <a:avLst/>
              <a:gdLst>
                <a:gd name="T0" fmla="*/ 0 w 76"/>
                <a:gd name="T1" fmla="*/ 0 h 114"/>
                <a:gd name="T2" fmla="*/ 0 w 76"/>
                <a:gd name="T3" fmla="*/ 0 h 114"/>
                <a:gd name="T4" fmla="*/ 0 w 76"/>
                <a:gd name="T5" fmla="*/ 0 h 114"/>
                <a:gd name="T6" fmla="*/ 0 w 76"/>
                <a:gd name="T7" fmla="*/ 0 h 114"/>
                <a:gd name="T8" fmla="*/ 0 w 76"/>
                <a:gd name="T9" fmla="*/ 0 h 114"/>
                <a:gd name="T10" fmla="*/ 0 w 76"/>
                <a:gd name="T11" fmla="*/ 0 h 114"/>
                <a:gd name="T12" fmla="*/ 0 w 76"/>
                <a:gd name="T13" fmla="*/ 0 h 114"/>
                <a:gd name="T14" fmla="*/ 0 w 76"/>
                <a:gd name="T15" fmla="*/ 0 h 114"/>
                <a:gd name="T16" fmla="*/ 0 w 76"/>
                <a:gd name="T17" fmla="*/ 0 h 114"/>
                <a:gd name="T18" fmla="*/ 0 w 76"/>
                <a:gd name="T19" fmla="*/ 0 h 114"/>
                <a:gd name="T20" fmla="*/ 0 w 76"/>
                <a:gd name="T21" fmla="*/ 0 h 114"/>
                <a:gd name="T22" fmla="*/ 0 w 76"/>
                <a:gd name="T23" fmla="*/ 0 h 114"/>
                <a:gd name="T24" fmla="*/ 0 w 76"/>
                <a:gd name="T25" fmla="*/ 0 h 114"/>
                <a:gd name="T26" fmla="*/ 0 w 76"/>
                <a:gd name="T27" fmla="*/ 0 h 114"/>
                <a:gd name="T28" fmla="*/ 0 w 76"/>
                <a:gd name="T29" fmla="*/ 0 h 114"/>
                <a:gd name="T30" fmla="*/ 0 w 76"/>
                <a:gd name="T31" fmla="*/ 0 h 114"/>
                <a:gd name="T32" fmla="*/ 0 w 76"/>
                <a:gd name="T33" fmla="*/ 0 h 114"/>
                <a:gd name="T34" fmla="*/ 0 w 76"/>
                <a:gd name="T35" fmla="*/ 0 h 114"/>
                <a:gd name="T36" fmla="*/ 0 w 76"/>
                <a:gd name="T37" fmla="*/ 0 h 114"/>
                <a:gd name="T38" fmla="*/ 0 w 76"/>
                <a:gd name="T39" fmla="*/ 0 h 114"/>
                <a:gd name="T40" fmla="*/ 0 w 76"/>
                <a:gd name="T41" fmla="*/ 0 h 114"/>
                <a:gd name="T42" fmla="*/ 0 w 76"/>
                <a:gd name="T43" fmla="*/ 0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6" h="114">
                  <a:moveTo>
                    <a:pt x="22" y="65"/>
                  </a:moveTo>
                  <a:cubicBezTo>
                    <a:pt x="22" y="114"/>
                    <a:pt x="22" y="114"/>
                    <a:pt x="22" y="114"/>
                  </a:cubicBezTo>
                  <a:cubicBezTo>
                    <a:pt x="0" y="114"/>
                    <a:pt x="0" y="114"/>
                    <a:pt x="0" y="114"/>
                  </a:cubicBezTo>
                  <a:cubicBezTo>
                    <a:pt x="0" y="0"/>
                    <a:pt x="0" y="0"/>
                    <a:pt x="0" y="0"/>
                  </a:cubicBezTo>
                  <a:cubicBezTo>
                    <a:pt x="41" y="0"/>
                    <a:pt x="41" y="0"/>
                    <a:pt x="41" y="0"/>
                  </a:cubicBezTo>
                  <a:cubicBezTo>
                    <a:pt x="59" y="0"/>
                    <a:pt x="73" y="7"/>
                    <a:pt x="73" y="28"/>
                  </a:cubicBezTo>
                  <a:cubicBezTo>
                    <a:pt x="73" y="40"/>
                    <a:pt x="70" y="53"/>
                    <a:pt x="56" y="55"/>
                  </a:cubicBezTo>
                  <a:cubicBezTo>
                    <a:pt x="56" y="56"/>
                    <a:pt x="56" y="56"/>
                    <a:pt x="56" y="56"/>
                  </a:cubicBezTo>
                  <a:cubicBezTo>
                    <a:pt x="68" y="57"/>
                    <a:pt x="72" y="65"/>
                    <a:pt x="72" y="76"/>
                  </a:cubicBezTo>
                  <a:cubicBezTo>
                    <a:pt x="72" y="81"/>
                    <a:pt x="71" y="109"/>
                    <a:pt x="76" y="112"/>
                  </a:cubicBezTo>
                  <a:cubicBezTo>
                    <a:pt x="76" y="114"/>
                    <a:pt x="76" y="114"/>
                    <a:pt x="76" y="114"/>
                  </a:cubicBezTo>
                  <a:cubicBezTo>
                    <a:pt x="53" y="114"/>
                    <a:pt x="53" y="114"/>
                    <a:pt x="53" y="114"/>
                  </a:cubicBezTo>
                  <a:cubicBezTo>
                    <a:pt x="50" y="107"/>
                    <a:pt x="51" y="93"/>
                    <a:pt x="51" y="85"/>
                  </a:cubicBezTo>
                  <a:cubicBezTo>
                    <a:pt x="51" y="78"/>
                    <a:pt x="51" y="69"/>
                    <a:pt x="44" y="67"/>
                  </a:cubicBezTo>
                  <a:cubicBezTo>
                    <a:pt x="38" y="65"/>
                    <a:pt x="31" y="65"/>
                    <a:pt x="25" y="65"/>
                  </a:cubicBezTo>
                  <a:lnTo>
                    <a:pt x="22" y="65"/>
                  </a:lnTo>
                  <a:close/>
                  <a:moveTo>
                    <a:pt x="22" y="49"/>
                  </a:moveTo>
                  <a:cubicBezTo>
                    <a:pt x="38" y="49"/>
                    <a:pt x="38" y="49"/>
                    <a:pt x="38" y="49"/>
                  </a:cubicBezTo>
                  <a:cubicBezTo>
                    <a:pt x="45" y="48"/>
                    <a:pt x="51" y="44"/>
                    <a:pt x="51" y="32"/>
                  </a:cubicBezTo>
                  <a:cubicBezTo>
                    <a:pt x="51" y="19"/>
                    <a:pt x="45" y="17"/>
                    <a:pt x="37" y="17"/>
                  </a:cubicBezTo>
                  <a:cubicBezTo>
                    <a:pt x="22" y="17"/>
                    <a:pt x="22" y="17"/>
                    <a:pt x="22" y="17"/>
                  </a:cubicBezTo>
                  <a:lnTo>
                    <a:pt x="22"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06" name="Freeform 32">
              <a:extLst>
                <a:ext uri="{FF2B5EF4-FFF2-40B4-BE49-F238E27FC236}">
                  <a16:creationId xmlns:a16="http://schemas.microsoft.com/office/drawing/2014/main" id="{3FFAE0D5-8C40-3A42-865B-30F0318AD475}"/>
                </a:ext>
              </a:extLst>
            </p:cNvPr>
            <p:cNvSpPr>
              <a:spLocks noEditPoints="1"/>
            </p:cNvSpPr>
            <p:nvPr/>
          </p:nvSpPr>
          <p:spPr bwMode="auto">
            <a:xfrm>
              <a:off x="4934" y="966"/>
              <a:ext cx="24" cy="36"/>
            </a:xfrm>
            <a:custGeom>
              <a:avLst/>
              <a:gdLst>
                <a:gd name="T0" fmla="*/ 0 w 61"/>
                <a:gd name="T1" fmla="*/ 0 h 91"/>
                <a:gd name="T2" fmla="*/ 0 w 61"/>
                <a:gd name="T3" fmla="*/ 0 h 91"/>
                <a:gd name="T4" fmla="*/ 0 w 61"/>
                <a:gd name="T5" fmla="*/ 0 h 91"/>
                <a:gd name="T6" fmla="*/ 0 w 61"/>
                <a:gd name="T7" fmla="*/ 0 h 91"/>
                <a:gd name="T8" fmla="*/ 0 w 61"/>
                <a:gd name="T9" fmla="*/ 0 h 91"/>
                <a:gd name="T10" fmla="*/ 0 w 61"/>
                <a:gd name="T11" fmla="*/ 0 h 91"/>
                <a:gd name="T12" fmla="*/ 0 w 61"/>
                <a:gd name="T13" fmla="*/ 0 h 91"/>
                <a:gd name="T14" fmla="*/ 0 w 61"/>
                <a:gd name="T15" fmla="*/ 0 h 91"/>
                <a:gd name="T16" fmla="*/ 0 w 61"/>
                <a:gd name="T17" fmla="*/ 0 h 91"/>
                <a:gd name="T18" fmla="*/ 0 w 61"/>
                <a:gd name="T19" fmla="*/ 0 h 91"/>
                <a:gd name="T20" fmla="*/ 0 w 61"/>
                <a:gd name="T21" fmla="*/ 0 h 91"/>
                <a:gd name="T22" fmla="*/ 0 w 61"/>
                <a:gd name="T23" fmla="*/ 0 h 91"/>
                <a:gd name="T24" fmla="*/ 0 w 61"/>
                <a:gd name="T25" fmla="*/ 0 h 91"/>
                <a:gd name="T26" fmla="*/ 0 w 61"/>
                <a:gd name="T27" fmla="*/ 0 h 91"/>
                <a:gd name="T28" fmla="*/ 0 w 61"/>
                <a:gd name="T29" fmla="*/ 0 h 91"/>
                <a:gd name="T30" fmla="*/ 0 w 61"/>
                <a:gd name="T31" fmla="*/ 0 h 91"/>
                <a:gd name="T32" fmla="*/ 0 w 61"/>
                <a:gd name="T33" fmla="*/ 0 h 91"/>
                <a:gd name="T34" fmla="*/ 0 w 61"/>
                <a:gd name="T35" fmla="*/ 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 h="91">
                  <a:moveTo>
                    <a:pt x="1" y="32"/>
                  </a:moveTo>
                  <a:cubicBezTo>
                    <a:pt x="0" y="12"/>
                    <a:pt x="11" y="0"/>
                    <a:pt x="30" y="0"/>
                  </a:cubicBezTo>
                  <a:cubicBezTo>
                    <a:pt x="58" y="0"/>
                    <a:pt x="61" y="15"/>
                    <a:pt x="61" y="38"/>
                  </a:cubicBezTo>
                  <a:cubicBezTo>
                    <a:pt x="61" y="50"/>
                    <a:pt x="61" y="50"/>
                    <a:pt x="61" y="50"/>
                  </a:cubicBezTo>
                  <a:cubicBezTo>
                    <a:pt x="21" y="50"/>
                    <a:pt x="21" y="50"/>
                    <a:pt x="21" y="50"/>
                  </a:cubicBezTo>
                  <a:cubicBezTo>
                    <a:pt x="21" y="62"/>
                    <a:pt x="21" y="62"/>
                    <a:pt x="21" y="62"/>
                  </a:cubicBezTo>
                  <a:cubicBezTo>
                    <a:pt x="21" y="73"/>
                    <a:pt x="25" y="75"/>
                    <a:pt x="31" y="75"/>
                  </a:cubicBezTo>
                  <a:cubicBezTo>
                    <a:pt x="39" y="75"/>
                    <a:pt x="41" y="70"/>
                    <a:pt x="40" y="59"/>
                  </a:cubicBezTo>
                  <a:cubicBezTo>
                    <a:pt x="60" y="59"/>
                    <a:pt x="60" y="59"/>
                    <a:pt x="60" y="59"/>
                  </a:cubicBezTo>
                  <a:cubicBezTo>
                    <a:pt x="61" y="78"/>
                    <a:pt x="53" y="91"/>
                    <a:pt x="33" y="91"/>
                  </a:cubicBezTo>
                  <a:cubicBezTo>
                    <a:pt x="10" y="91"/>
                    <a:pt x="1" y="80"/>
                    <a:pt x="1" y="55"/>
                  </a:cubicBezTo>
                  <a:lnTo>
                    <a:pt x="1" y="32"/>
                  </a:lnTo>
                  <a:close/>
                  <a:moveTo>
                    <a:pt x="41" y="34"/>
                  </a:moveTo>
                  <a:cubicBezTo>
                    <a:pt x="41" y="27"/>
                    <a:pt x="41" y="27"/>
                    <a:pt x="41" y="27"/>
                  </a:cubicBezTo>
                  <a:cubicBezTo>
                    <a:pt x="41" y="18"/>
                    <a:pt x="38" y="16"/>
                    <a:pt x="30" y="16"/>
                  </a:cubicBezTo>
                  <a:cubicBezTo>
                    <a:pt x="21" y="16"/>
                    <a:pt x="21" y="23"/>
                    <a:pt x="21" y="31"/>
                  </a:cubicBezTo>
                  <a:cubicBezTo>
                    <a:pt x="21" y="34"/>
                    <a:pt x="21" y="34"/>
                    <a:pt x="21" y="34"/>
                  </a:cubicBezTo>
                  <a:lnTo>
                    <a:pt x="4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07" name="Freeform 33">
              <a:extLst>
                <a:ext uri="{FF2B5EF4-FFF2-40B4-BE49-F238E27FC236}">
                  <a16:creationId xmlns:a16="http://schemas.microsoft.com/office/drawing/2014/main" id="{BFEA1688-C0BF-5042-9E69-0F24C0EE2FED}"/>
                </a:ext>
              </a:extLst>
            </p:cNvPr>
            <p:cNvSpPr>
              <a:spLocks/>
            </p:cNvSpPr>
            <p:nvPr/>
          </p:nvSpPr>
          <p:spPr bwMode="auto">
            <a:xfrm>
              <a:off x="4964" y="966"/>
              <a:ext cx="22" cy="36"/>
            </a:xfrm>
            <a:custGeom>
              <a:avLst/>
              <a:gdLst>
                <a:gd name="T0" fmla="*/ 0 w 55"/>
                <a:gd name="T1" fmla="*/ 0 h 91"/>
                <a:gd name="T2" fmla="*/ 0 w 55"/>
                <a:gd name="T3" fmla="*/ 0 h 91"/>
                <a:gd name="T4" fmla="*/ 0 w 55"/>
                <a:gd name="T5" fmla="*/ 0 h 91"/>
                <a:gd name="T6" fmla="*/ 0 w 55"/>
                <a:gd name="T7" fmla="*/ 0 h 91"/>
                <a:gd name="T8" fmla="*/ 0 w 55"/>
                <a:gd name="T9" fmla="*/ 0 h 91"/>
                <a:gd name="T10" fmla="*/ 0 w 55"/>
                <a:gd name="T11" fmla="*/ 0 h 91"/>
                <a:gd name="T12" fmla="*/ 0 w 55"/>
                <a:gd name="T13" fmla="*/ 0 h 91"/>
                <a:gd name="T14" fmla="*/ 0 w 55"/>
                <a:gd name="T15" fmla="*/ 0 h 91"/>
                <a:gd name="T16" fmla="*/ 0 w 55"/>
                <a:gd name="T17" fmla="*/ 0 h 91"/>
                <a:gd name="T18" fmla="*/ 0 w 55"/>
                <a:gd name="T19" fmla="*/ 0 h 91"/>
                <a:gd name="T20" fmla="*/ 0 w 55"/>
                <a:gd name="T21" fmla="*/ 0 h 91"/>
                <a:gd name="T22" fmla="*/ 0 w 55"/>
                <a:gd name="T23" fmla="*/ 0 h 91"/>
                <a:gd name="T24" fmla="*/ 0 w 55"/>
                <a:gd name="T25" fmla="*/ 0 h 91"/>
                <a:gd name="T26" fmla="*/ 0 w 55"/>
                <a:gd name="T27" fmla="*/ 0 h 91"/>
                <a:gd name="T28" fmla="*/ 0 w 55"/>
                <a:gd name="T29" fmla="*/ 0 h 91"/>
                <a:gd name="T30" fmla="*/ 0 w 55"/>
                <a:gd name="T31" fmla="*/ 0 h 91"/>
                <a:gd name="T32" fmla="*/ 0 w 55"/>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91">
                  <a:moveTo>
                    <a:pt x="35" y="32"/>
                  </a:moveTo>
                  <a:cubicBezTo>
                    <a:pt x="35" y="23"/>
                    <a:pt x="35" y="23"/>
                    <a:pt x="35" y="23"/>
                  </a:cubicBezTo>
                  <a:cubicBezTo>
                    <a:pt x="34" y="18"/>
                    <a:pt x="32" y="16"/>
                    <a:pt x="28" y="16"/>
                  </a:cubicBezTo>
                  <a:cubicBezTo>
                    <a:pt x="20" y="16"/>
                    <a:pt x="20" y="24"/>
                    <a:pt x="20" y="35"/>
                  </a:cubicBezTo>
                  <a:cubicBezTo>
                    <a:pt x="20" y="55"/>
                    <a:pt x="20" y="55"/>
                    <a:pt x="20" y="55"/>
                  </a:cubicBezTo>
                  <a:cubicBezTo>
                    <a:pt x="20" y="72"/>
                    <a:pt x="22" y="75"/>
                    <a:pt x="28" y="75"/>
                  </a:cubicBezTo>
                  <a:cubicBezTo>
                    <a:pt x="34" y="75"/>
                    <a:pt x="34" y="70"/>
                    <a:pt x="35" y="63"/>
                  </a:cubicBezTo>
                  <a:cubicBezTo>
                    <a:pt x="35" y="55"/>
                    <a:pt x="35" y="55"/>
                    <a:pt x="35" y="55"/>
                  </a:cubicBezTo>
                  <a:cubicBezTo>
                    <a:pt x="54" y="55"/>
                    <a:pt x="54" y="55"/>
                    <a:pt x="54" y="55"/>
                  </a:cubicBezTo>
                  <a:cubicBezTo>
                    <a:pt x="54" y="63"/>
                    <a:pt x="54" y="63"/>
                    <a:pt x="54" y="63"/>
                  </a:cubicBezTo>
                  <a:cubicBezTo>
                    <a:pt x="54" y="81"/>
                    <a:pt x="47" y="91"/>
                    <a:pt x="27" y="91"/>
                  </a:cubicBezTo>
                  <a:cubicBezTo>
                    <a:pt x="10" y="91"/>
                    <a:pt x="0" y="81"/>
                    <a:pt x="1" y="59"/>
                  </a:cubicBezTo>
                  <a:cubicBezTo>
                    <a:pt x="1" y="31"/>
                    <a:pt x="1" y="31"/>
                    <a:pt x="1" y="31"/>
                  </a:cubicBezTo>
                  <a:cubicBezTo>
                    <a:pt x="0" y="7"/>
                    <a:pt x="12" y="0"/>
                    <a:pt x="27" y="0"/>
                  </a:cubicBezTo>
                  <a:cubicBezTo>
                    <a:pt x="47" y="0"/>
                    <a:pt x="55" y="13"/>
                    <a:pt x="54" y="26"/>
                  </a:cubicBezTo>
                  <a:cubicBezTo>
                    <a:pt x="54" y="32"/>
                    <a:pt x="54" y="32"/>
                    <a:pt x="54" y="32"/>
                  </a:cubicBezTo>
                  <a:lnTo>
                    <a:pt x="3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08" name="Freeform 34">
              <a:extLst>
                <a:ext uri="{FF2B5EF4-FFF2-40B4-BE49-F238E27FC236}">
                  <a16:creationId xmlns:a16="http://schemas.microsoft.com/office/drawing/2014/main" id="{98EA3D62-FBEC-ED4F-880F-7CA7DAC4042E}"/>
                </a:ext>
              </a:extLst>
            </p:cNvPr>
            <p:cNvSpPr>
              <a:spLocks/>
            </p:cNvSpPr>
            <p:nvPr/>
          </p:nvSpPr>
          <p:spPr bwMode="auto">
            <a:xfrm>
              <a:off x="4988" y="967"/>
              <a:ext cx="26" cy="47"/>
            </a:xfrm>
            <a:custGeom>
              <a:avLst/>
              <a:gdLst>
                <a:gd name="T0" fmla="*/ 0 w 65"/>
                <a:gd name="T1" fmla="*/ 0 h 118"/>
                <a:gd name="T2" fmla="*/ 0 w 65"/>
                <a:gd name="T3" fmla="*/ 0 h 118"/>
                <a:gd name="T4" fmla="*/ 0 w 65"/>
                <a:gd name="T5" fmla="*/ 0 h 118"/>
                <a:gd name="T6" fmla="*/ 0 w 65"/>
                <a:gd name="T7" fmla="*/ 0 h 118"/>
                <a:gd name="T8" fmla="*/ 0 w 65"/>
                <a:gd name="T9" fmla="*/ 0 h 118"/>
                <a:gd name="T10" fmla="*/ 0 w 65"/>
                <a:gd name="T11" fmla="*/ 0 h 118"/>
                <a:gd name="T12" fmla="*/ 0 w 65"/>
                <a:gd name="T13" fmla="*/ 0 h 118"/>
                <a:gd name="T14" fmla="*/ 0 w 65"/>
                <a:gd name="T15" fmla="*/ 0 h 118"/>
                <a:gd name="T16" fmla="*/ 0 w 65"/>
                <a:gd name="T17" fmla="*/ 0 h 118"/>
                <a:gd name="T18" fmla="*/ 0 w 65"/>
                <a:gd name="T19" fmla="*/ 0 h 118"/>
                <a:gd name="T20" fmla="*/ 0 w 65"/>
                <a:gd name="T21" fmla="*/ 0 h 118"/>
                <a:gd name="T22" fmla="*/ 0 w 65"/>
                <a:gd name="T23" fmla="*/ 0 h 118"/>
                <a:gd name="T24" fmla="*/ 0 w 65"/>
                <a:gd name="T25" fmla="*/ 0 h 118"/>
                <a:gd name="T26" fmla="*/ 0 w 65"/>
                <a:gd name="T27" fmla="*/ 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5" h="118">
                  <a:moveTo>
                    <a:pt x="21" y="0"/>
                  </a:moveTo>
                  <a:cubicBezTo>
                    <a:pt x="30" y="45"/>
                    <a:pt x="30" y="45"/>
                    <a:pt x="30" y="45"/>
                  </a:cubicBezTo>
                  <a:cubicBezTo>
                    <a:pt x="31" y="53"/>
                    <a:pt x="32" y="60"/>
                    <a:pt x="33" y="68"/>
                  </a:cubicBezTo>
                  <a:cubicBezTo>
                    <a:pt x="33" y="68"/>
                    <a:pt x="33" y="68"/>
                    <a:pt x="33" y="68"/>
                  </a:cubicBezTo>
                  <a:cubicBezTo>
                    <a:pt x="34" y="60"/>
                    <a:pt x="35" y="53"/>
                    <a:pt x="36" y="46"/>
                  </a:cubicBezTo>
                  <a:cubicBezTo>
                    <a:pt x="45" y="0"/>
                    <a:pt x="45" y="0"/>
                    <a:pt x="45" y="0"/>
                  </a:cubicBezTo>
                  <a:cubicBezTo>
                    <a:pt x="65" y="0"/>
                    <a:pt x="65" y="0"/>
                    <a:pt x="65" y="0"/>
                  </a:cubicBezTo>
                  <a:cubicBezTo>
                    <a:pt x="44" y="87"/>
                    <a:pt x="44" y="87"/>
                    <a:pt x="44" y="87"/>
                  </a:cubicBezTo>
                  <a:cubicBezTo>
                    <a:pt x="39" y="106"/>
                    <a:pt x="39" y="118"/>
                    <a:pt x="11" y="114"/>
                  </a:cubicBezTo>
                  <a:cubicBezTo>
                    <a:pt x="11" y="99"/>
                    <a:pt x="11" y="99"/>
                    <a:pt x="11" y="99"/>
                  </a:cubicBezTo>
                  <a:cubicBezTo>
                    <a:pt x="14" y="99"/>
                    <a:pt x="23" y="101"/>
                    <a:pt x="23" y="95"/>
                  </a:cubicBezTo>
                  <a:cubicBezTo>
                    <a:pt x="23" y="92"/>
                    <a:pt x="22" y="87"/>
                    <a:pt x="21" y="84"/>
                  </a:cubicBezTo>
                  <a:cubicBezTo>
                    <a:pt x="0" y="0"/>
                    <a:pt x="0" y="0"/>
                    <a:pt x="0" y="0"/>
                  </a:cubicBez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09" name="Freeform 35">
              <a:extLst>
                <a:ext uri="{FF2B5EF4-FFF2-40B4-BE49-F238E27FC236}">
                  <a16:creationId xmlns:a16="http://schemas.microsoft.com/office/drawing/2014/main" id="{053768CE-761D-6643-8298-73AABAE3A8A4}"/>
                </a:ext>
              </a:extLst>
            </p:cNvPr>
            <p:cNvSpPr>
              <a:spLocks/>
            </p:cNvSpPr>
            <p:nvPr/>
          </p:nvSpPr>
          <p:spPr bwMode="auto">
            <a:xfrm>
              <a:off x="5017" y="966"/>
              <a:ext cx="22" cy="36"/>
            </a:xfrm>
            <a:custGeom>
              <a:avLst/>
              <a:gdLst>
                <a:gd name="T0" fmla="*/ 0 w 55"/>
                <a:gd name="T1" fmla="*/ 0 h 91"/>
                <a:gd name="T2" fmla="*/ 0 w 55"/>
                <a:gd name="T3" fmla="*/ 0 h 91"/>
                <a:gd name="T4" fmla="*/ 0 w 55"/>
                <a:gd name="T5" fmla="*/ 0 h 91"/>
                <a:gd name="T6" fmla="*/ 0 w 55"/>
                <a:gd name="T7" fmla="*/ 0 h 91"/>
                <a:gd name="T8" fmla="*/ 0 w 55"/>
                <a:gd name="T9" fmla="*/ 0 h 91"/>
                <a:gd name="T10" fmla="*/ 0 w 55"/>
                <a:gd name="T11" fmla="*/ 0 h 91"/>
                <a:gd name="T12" fmla="*/ 0 w 55"/>
                <a:gd name="T13" fmla="*/ 0 h 91"/>
                <a:gd name="T14" fmla="*/ 0 w 55"/>
                <a:gd name="T15" fmla="*/ 0 h 91"/>
                <a:gd name="T16" fmla="*/ 0 w 55"/>
                <a:gd name="T17" fmla="*/ 0 h 91"/>
                <a:gd name="T18" fmla="*/ 0 w 55"/>
                <a:gd name="T19" fmla="*/ 0 h 91"/>
                <a:gd name="T20" fmla="*/ 0 w 55"/>
                <a:gd name="T21" fmla="*/ 0 h 91"/>
                <a:gd name="T22" fmla="*/ 0 w 55"/>
                <a:gd name="T23" fmla="*/ 0 h 91"/>
                <a:gd name="T24" fmla="*/ 0 w 55"/>
                <a:gd name="T25" fmla="*/ 0 h 91"/>
                <a:gd name="T26" fmla="*/ 0 w 55"/>
                <a:gd name="T27" fmla="*/ 0 h 91"/>
                <a:gd name="T28" fmla="*/ 0 w 55"/>
                <a:gd name="T29" fmla="*/ 0 h 91"/>
                <a:gd name="T30" fmla="*/ 0 w 55"/>
                <a:gd name="T31" fmla="*/ 0 h 91"/>
                <a:gd name="T32" fmla="*/ 0 w 55"/>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5" h="91">
                  <a:moveTo>
                    <a:pt x="35" y="32"/>
                  </a:moveTo>
                  <a:cubicBezTo>
                    <a:pt x="35" y="23"/>
                    <a:pt x="35" y="23"/>
                    <a:pt x="35" y="23"/>
                  </a:cubicBezTo>
                  <a:cubicBezTo>
                    <a:pt x="34" y="18"/>
                    <a:pt x="32" y="16"/>
                    <a:pt x="28" y="16"/>
                  </a:cubicBezTo>
                  <a:cubicBezTo>
                    <a:pt x="20" y="16"/>
                    <a:pt x="20" y="24"/>
                    <a:pt x="20" y="35"/>
                  </a:cubicBezTo>
                  <a:cubicBezTo>
                    <a:pt x="20" y="55"/>
                    <a:pt x="20" y="55"/>
                    <a:pt x="20" y="55"/>
                  </a:cubicBezTo>
                  <a:cubicBezTo>
                    <a:pt x="20" y="72"/>
                    <a:pt x="22" y="75"/>
                    <a:pt x="28" y="75"/>
                  </a:cubicBezTo>
                  <a:cubicBezTo>
                    <a:pt x="34" y="75"/>
                    <a:pt x="34" y="70"/>
                    <a:pt x="35" y="63"/>
                  </a:cubicBezTo>
                  <a:cubicBezTo>
                    <a:pt x="35" y="55"/>
                    <a:pt x="35" y="55"/>
                    <a:pt x="35" y="55"/>
                  </a:cubicBezTo>
                  <a:cubicBezTo>
                    <a:pt x="54" y="55"/>
                    <a:pt x="54" y="55"/>
                    <a:pt x="54" y="55"/>
                  </a:cubicBezTo>
                  <a:cubicBezTo>
                    <a:pt x="54" y="63"/>
                    <a:pt x="54" y="63"/>
                    <a:pt x="54" y="63"/>
                  </a:cubicBezTo>
                  <a:cubicBezTo>
                    <a:pt x="54" y="81"/>
                    <a:pt x="47" y="91"/>
                    <a:pt x="27" y="91"/>
                  </a:cubicBezTo>
                  <a:cubicBezTo>
                    <a:pt x="10" y="91"/>
                    <a:pt x="0" y="81"/>
                    <a:pt x="1" y="59"/>
                  </a:cubicBezTo>
                  <a:cubicBezTo>
                    <a:pt x="1" y="31"/>
                    <a:pt x="1" y="31"/>
                    <a:pt x="1" y="31"/>
                  </a:cubicBezTo>
                  <a:cubicBezTo>
                    <a:pt x="0" y="7"/>
                    <a:pt x="12" y="0"/>
                    <a:pt x="27" y="0"/>
                  </a:cubicBezTo>
                  <a:cubicBezTo>
                    <a:pt x="47" y="0"/>
                    <a:pt x="55" y="13"/>
                    <a:pt x="54" y="26"/>
                  </a:cubicBezTo>
                  <a:cubicBezTo>
                    <a:pt x="54" y="32"/>
                    <a:pt x="54" y="32"/>
                    <a:pt x="54" y="32"/>
                  </a:cubicBezTo>
                  <a:lnTo>
                    <a:pt x="35"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10" name="Rectangle 36">
              <a:extLst>
                <a:ext uri="{FF2B5EF4-FFF2-40B4-BE49-F238E27FC236}">
                  <a16:creationId xmlns:a16="http://schemas.microsoft.com/office/drawing/2014/main" id="{FA7A0A3F-4DE6-084E-B5B5-CCE1990AB1F0}"/>
                </a:ext>
              </a:extLst>
            </p:cNvPr>
            <p:cNvSpPr>
              <a:spLocks noChangeArrowheads="1"/>
            </p:cNvSpPr>
            <p:nvPr/>
          </p:nvSpPr>
          <p:spPr bwMode="auto">
            <a:xfrm>
              <a:off x="5046" y="956"/>
              <a:ext cx="7"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baseline="-25000" dirty="0">
                <a:latin typeface="Gill Sans MT" panose="020B0502020104020203" pitchFamily="34" charset="77"/>
              </a:endParaRPr>
            </a:p>
          </p:txBody>
        </p:sp>
        <p:sp>
          <p:nvSpPr>
            <p:cNvPr id="57411" name="Freeform 37">
              <a:extLst>
                <a:ext uri="{FF2B5EF4-FFF2-40B4-BE49-F238E27FC236}">
                  <a16:creationId xmlns:a16="http://schemas.microsoft.com/office/drawing/2014/main" id="{65F89D07-B5CB-D848-B5FB-CE7F39117DE1}"/>
                </a:ext>
              </a:extLst>
            </p:cNvPr>
            <p:cNvSpPr>
              <a:spLocks noEditPoints="1"/>
            </p:cNvSpPr>
            <p:nvPr/>
          </p:nvSpPr>
          <p:spPr bwMode="auto">
            <a:xfrm>
              <a:off x="5061" y="966"/>
              <a:ext cx="24" cy="36"/>
            </a:xfrm>
            <a:custGeom>
              <a:avLst/>
              <a:gdLst>
                <a:gd name="T0" fmla="*/ 0 w 61"/>
                <a:gd name="T1" fmla="*/ 0 h 91"/>
                <a:gd name="T2" fmla="*/ 0 w 61"/>
                <a:gd name="T3" fmla="*/ 0 h 91"/>
                <a:gd name="T4" fmla="*/ 0 w 61"/>
                <a:gd name="T5" fmla="*/ 0 h 91"/>
                <a:gd name="T6" fmla="*/ 0 w 61"/>
                <a:gd name="T7" fmla="*/ 0 h 91"/>
                <a:gd name="T8" fmla="*/ 0 w 61"/>
                <a:gd name="T9" fmla="*/ 0 h 91"/>
                <a:gd name="T10" fmla="*/ 0 w 61"/>
                <a:gd name="T11" fmla="*/ 0 h 91"/>
                <a:gd name="T12" fmla="*/ 0 w 61"/>
                <a:gd name="T13" fmla="*/ 0 h 91"/>
                <a:gd name="T14" fmla="*/ 0 w 61"/>
                <a:gd name="T15" fmla="*/ 0 h 91"/>
                <a:gd name="T16" fmla="*/ 0 w 61"/>
                <a:gd name="T17" fmla="*/ 0 h 91"/>
                <a:gd name="T18" fmla="*/ 0 w 61"/>
                <a:gd name="T19" fmla="*/ 0 h 91"/>
                <a:gd name="T20" fmla="*/ 0 w 61"/>
                <a:gd name="T21" fmla="*/ 0 h 91"/>
                <a:gd name="T22" fmla="*/ 0 w 61"/>
                <a:gd name="T23" fmla="*/ 0 h 91"/>
                <a:gd name="T24" fmla="*/ 0 w 61"/>
                <a:gd name="T25" fmla="*/ 0 h 91"/>
                <a:gd name="T26" fmla="*/ 0 w 61"/>
                <a:gd name="T27" fmla="*/ 0 h 91"/>
                <a:gd name="T28" fmla="*/ 0 w 61"/>
                <a:gd name="T29" fmla="*/ 0 h 91"/>
                <a:gd name="T30" fmla="*/ 0 w 61"/>
                <a:gd name="T31" fmla="*/ 0 h 91"/>
                <a:gd name="T32" fmla="*/ 0 w 61"/>
                <a:gd name="T33" fmla="*/ 0 h 91"/>
                <a:gd name="T34" fmla="*/ 0 w 61"/>
                <a:gd name="T35" fmla="*/ 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 h="91">
                  <a:moveTo>
                    <a:pt x="1" y="32"/>
                  </a:moveTo>
                  <a:cubicBezTo>
                    <a:pt x="0" y="12"/>
                    <a:pt x="10" y="0"/>
                    <a:pt x="30" y="0"/>
                  </a:cubicBezTo>
                  <a:cubicBezTo>
                    <a:pt x="57" y="0"/>
                    <a:pt x="60" y="15"/>
                    <a:pt x="60" y="38"/>
                  </a:cubicBezTo>
                  <a:cubicBezTo>
                    <a:pt x="60" y="50"/>
                    <a:pt x="60" y="50"/>
                    <a:pt x="60" y="50"/>
                  </a:cubicBezTo>
                  <a:cubicBezTo>
                    <a:pt x="21" y="50"/>
                    <a:pt x="21" y="50"/>
                    <a:pt x="21" y="50"/>
                  </a:cubicBezTo>
                  <a:cubicBezTo>
                    <a:pt x="21" y="62"/>
                    <a:pt x="21" y="62"/>
                    <a:pt x="21" y="62"/>
                  </a:cubicBezTo>
                  <a:cubicBezTo>
                    <a:pt x="21" y="73"/>
                    <a:pt x="25" y="75"/>
                    <a:pt x="31" y="75"/>
                  </a:cubicBezTo>
                  <a:cubicBezTo>
                    <a:pt x="38" y="75"/>
                    <a:pt x="40" y="70"/>
                    <a:pt x="40" y="59"/>
                  </a:cubicBezTo>
                  <a:cubicBezTo>
                    <a:pt x="60" y="59"/>
                    <a:pt x="60" y="59"/>
                    <a:pt x="60" y="59"/>
                  </a:cubicBezTo>
                  <a:cubicBezTo>
                    <a:pt x="61" y="78"/>
                    <a:pt x="53" y="91"/>
                    <a:pt x="33" y="91"/>
                  </a:cubicBezTo>
                  <a:cubicBezTo>
                    <a:pt x="10" y="91"/>
                    <a:pt x="0" y="80"/>
                    <a:pt x="1" y="55"/>
                  </a:cubicBezTo>
                  <a:lnTo>
                    <a:pt x="1" y="32"/>
                  </a:lnTo>
                  <a:close/>
                  <a:moveTo>
                    <a:pt x="40" y="34"/>
                  </a:moveTo>
                  <a:cubicBezTo>
                    <a:pt x="40" y="27"/>
                    <a:pt x="40" y="27"/>
                    <a:pt x="40" y="27"/>
                  </a:cubicBezTo>
                  <a:cubicBezTo>
                    <a:pt x="40" y="18"/>
                    <a:pt x="38" y="16"/>
                    <a:pt x="30" y="16"/>
                  </a:cubicBezTo>
                  <a:cubicBezTo>
                    <a:pt x="20" y="16"/>
                    <a:pt x="21" y="23"/>
                    <a:pt x="21" y="31"/>
                  </a:cubicBezTo>
                  <a:cubicBezTo>
                    <a:pt x="21" y="34"/>
                    <a:pt x="21" y="34"/>
                    <a:pt x="21" y="34"/>
                  </a:cubicBezTo>
                  <a:lnTo>
                    <a:pt x="4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12" name="Rectangle 38">
              <a:extLst>
                <a:ext uri="{FF2B5EF4-FFF2-40B4-BE49-F238E27FC236}">
                  <a16:creationId xmlns:a16="http://schemas.microsoft.com/office/drawing/2014/main" id="{FA11D04F-78E5-F14E-A916-5AF306F24A86}"/>
                </a:ext>
              </a:extLst>
            </p:cNvPr>
            <p:cNvSpPr>
              <a:spLocks noChangeArrowheads="1"/>
            </p:cNvSpPr>
            <p:nvPr/>
          </p:nvSpPr>
          <p:spPr bwMode="auto">
            <a:xfrm>
              <a:off x="5107" y="956"/>
              <a:ext cx="8"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baseline="-25000" dirty="0">
                <a:latin typeface="Gill Sans MT" panose="020B0502020104020203" pitchFamily="34" charset="77"/>
              </a:endParaRPr>
            </a:p>
          </p:txBody>
        </p:sp>
        <p:sp>
          <p:nvSpPr>
            <p:cNvPr id="57413" name="Freeform 39">
              <a:extLst>
                <a:ext uri="{FF2B5EF4-FFF2-40B4-BE49-F238E27FC236}">
                  <a16:creationId xmlns:a16="http://schemas.microsoft.com/office/drawing/2014/main" id="{71D2BD58-CB51-4D49-96D1-11DBC3597205}"/>
                </a:ext>
              </a:extLst>
            </p:cNvPr>
            <p:cNvSpPr>
              <a:spLocks/>
            </p:cNvSpPr>
            <p:nvPr/>
          </p:nvSpPr>
          <p:spPr bwMode="auto">
            <a:xfrm>
              <a:off x="5120" y="956"/>
              <a:ext cx="15" cy="45"/>
            </a:xfrm>
            <a:custGeom>
              <a:avLst/>
              <a:gdLst>
                <a:gd name="T0" fmla="*/ 0 w 36"/>
                <a:gd name="T1" fmla="*/ 0 h 114"/>
                <a:gd name="T2" fmla="*/ 0 w 36"/>
                <a:gd name="T3" fmla="*/ 0 h 114"/>
                <a:gd name="T4" fmla="*/ 0 w 36"/>
                <a:gd name="T5" fmla="*/ 0 h 114"/>
                <a:gd name="T6" fmla="*/ 0 w 36"/>
                <a:gd name="T7" fmla="*/ 0 h 114"/>
                <a:gd name="T8" fmla="*/ 0 w 36"/>
                <a:gd name="T9" fmla="*/ 0 h 114"/>
                <a:gd name="T10" fmla="*/ 0 w 36"/>
                <a:gd name="T11" fmla="*/ 0 h 114"/>
                <a:gd name="T12" fmla="*/ 0 w 36"/>
                <a:gd name="T13" fmla="*/ 0 h 114"/>
                <a:gd name="T14" fmla="*/ 0 w 36"/>
                <a:gd name="T15" fmla="*/ 0 h 114"/>
                <a:gd name="T16" fmla="*/ 0 w 36"/>
                <a:gd name="T17" fmla="*/ 0 h 114"/>
                <a:gd name="T18" fmla="*/ 0 w 36"/>
                <a:gd name="T19" fmla="*/ 0 h 114"/>
                <a:gd name="T20" fmla="*/ 0 w 36"/>
                <a:gd name="T21" fmla="*/ 0 h 114"/>
                <a:gd name="T22" fmla="*/ 0 w 36"/>
                <a:gd name="T23" fmla="*/ 0 h 114"/>
                <a:gd name="T24" fmla="*/ 0 w 36"/>
                <a:gd name="T25" fmla="*/ 0 h 114"/>
                <a:gd name="T26" fmla="*/ 0 w 36"/>
                <a:gd name="T27" fmla="*/ 0 h 114"/>
                <a:gd name="T28" fmla="*/ 0 w 36"/>
                <a:gd name="T29" fmla="*/ 0 h 114"/>
                <a:gd name="T30" fmla="*/ 0 w 36"/>
                <a:gd name="T31" fmla="*/ 0 h 114"/>
                <a:gd name="T32" fmla="*/ 0 w 36"/>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114">
                  <a:moveTo>
                    <a:pt x="0" y="43"/>
                  </a:moveTo>
                  <a:cubicBezTo>
                    <a:pt x="0" y="29"/>
                    <a:pt x="0" y="29"/>
                    <a:pt x="0" y="29"/>
                  </a:cubicBezTo>
                  <a:cubicBezTo>
                    <a:pt x="8" y="29"/>
                    <a:pt x="8" y="29"/>
                    <a:pt x="8" y="29"/>
                  </a:cubicBezTo>
                  <a:cubicBezTo>
                    <a:pt x="8" y="20"/>
                    <a:pt x="8" y="20"/>
                    <a:pt x="8" y="20"/>
                  </a:cubicBezTo>
                  <a:cubicBezTo>
                    <a:pt x="8" y="5"/>
                    <a:pt x="14" y="0"/>
                    <a:pt x="29" y="0"/>
                  </a:cubicBezTo>
                  <a:cubicBezTo>
                    <a:pt x="36" y="0"/>
                    <a:pt x="36" y="0"/>
                    <a:pt x="36" y="0"/>
                  </a:cubicBezTo>
                  <a:cubicBezTo>
                    <a:pt x="36" y="16"/>
                    <a:pt x="36" y="16"/>
                    <a:pt x="36" y="16"/>
                  </a:cubicBezTo>
                  <a:cubicBezTo>
                    <a:pt x="35" y="16"/>
                    <a:pt x="33" y="15"/>
                    <a:pt x="32" y="15"/>
                  </a:cubicBezTo>
                  <a:cubicBezTo>
                    <a:pt x="29" y="15"/>
                    <a:pt x="28" y="17"/>
                    <a:pt x="28" y="19"/>
                  </a:cubicBezTo>
                  <a:cubicBezTo>
                    <a:pt x="28" y="29"/>
                    <a:pt x="28" y="29"/>
                    <a:pt x="28" y="29"/>
                  </a:cubicBezTo>
                  <a:cubicBezTo>
                    <a:pt x="36" y="29"/>
                    <a:pt x="36" y="29"/>
                    <a:pt x="36" y="29"/>
                  </a:cubicBezTo>
                  <a:cubicBezTo>
                    <a:pt x="36" y="43"/>
                    <a:pt x="36" y="43"/>
                    <a:pt x="36" y="43"/>
                  </a:cubicBezTo>
                  <a:cubicBezTo>
                    <a:pt x="28" y="43"/>
                    <a:pt x="28" y="43"/>
                    <a:pt x="28" y="43"/>
                  </a:cubicBezTo>
                  <a:cubicBezTo>
                    <a:pt x="28" y="114"/>
                    <a:pt x="28" y="114"/>
                    <a:pt x="28" y="114"/>
                  </a:cubicBezTo>
                  <a:cubicBezTo>
                    <a:pt x="8" y="114"/>
                    <a:pt x="8" y="114"/>
                    <a:pt x="8" y="114"/>
                  </a:cubicBezTo>
                  <a:cubicBezTo>
                    <a:pt x="8" y="43"/>
                    <a:pt x="8" y="43"/>
                    <a:pt x="8" y="43"/>
                  </a:cubicBez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14" name="Freeform 40">
              <a:extLst>
                <a:ext uri="{FF2B5EF4-FFF2-40B4-BE49-F238E27FC236}">
                  <a16:creationId xmlns:a16="http://schemas.microsoft.com/office/drawing/2014/main" id="{78026B12-2D66-E24F-AC04-81A091A0B255}"/>
                </a:ext>
              </a:extLst>
            </p:cNvPr>
            <p:cNvSpPr>
              <a:spLocks/>
            </p:cNvSpPr>
            <p:nvPr/>
          </p:nvSpPr>
          <p:spPr bwMode="auto">
            <a:xfrm>
              <a:off x="4872" y="1010"/>
              <a:ext cx="27" cy="47"/>
            </a:xfrm>
            <a:custGeom>
              <a:avLst/>
              <a:gdLst>
                <a:gd name="T0" fmla="*/ 0 w 69"/>
                <a:gd name="T1" fmla="*/ 0 h 119"/>
                <a:gd name="T2" fmla="*/ 0 w 69"/>
                <a:gd name="T3" fmla="*/ 0 h 119"/>
                <a:gd name="T4" fmla="*/ 0 w 69"/>
                <a:gd name="T5" fmla="*/ 0 h 119"/>
                <a:gd name="T6" fmla="*/ 0 w 69"/>
                <a:gd name="T7" fmla="*/ 0 h 119"/>
                <a:gd name="T8" fmla="*/ 0 w 69"/>
                <a:gd name="T9" fmla="*/ 0 h 119"/>
                <a:gd name="T10" fmla="*/ 0 w 69"/>
                <a:gd name="T11" fmla="*/ 0 h 119"/>
                <a:gd name="T12" fmla="*/ 0 w 69"/>
                <a:gd name="T13" fmla="*/ 0 h 119"/>
                <a:gd name="T14" fmla="*/ 0 w 69"/>
                <a:gd name="T15" fmla="*/ 0 h 119"/>
                <a:gd name="T16" fmla="*/ 0 w 69"/>
                <a:gd name="T17" fmla="*/ 0 h 119"/>
                <a:gd name="T18" fmla="*/ 0 w 69"/>
                <a:gd name="T19" fmla="*/ 0 h 119"/>
                <a:gd name="T20" fmla="*/ 0 w 69"/>
                <a:gd name="T21" fmla="*/ 0 h 119"/>
                <a:gd name="T22" fmla="*/ 0 w 69"/>
                <a:gd name="T23" fmla="*/ 0 h 119"/>
                <a:gd name="T24" fmla="*/ 0 w 69"/>
                <a:gd name="T25" fmla="*/ 0 h 119"/>
                <a:gd name="T26" fmla="*/ 0 w 69"/>
                <a:gd name="T27" fmla="*/ 0 h 119"/>
                <a:gd name="T28" fmla="*/ 0 w 69"/>
                <a:gd name="T29" fmla="*/ 0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9" h="119">
                  <a:moveTo>
                    <a:pt x="69" y="76"/>
                  </a:moveTo>
                  <a:cubicBezTo>
                    <a:pt x="69" y="78"/>
                    <a:pt x="69" y="80"/>
                    <a:pt x="69" y="82"/>
                  </a:cubicBezTo>
                  <a:cubicBezTo>
                    <a:pt x="68" y="103"/>
                    <a:pt x="61" y="119"/>
                    <a:pt x="37" y="119"/>
                  </a:cubicBezTo>
                  <a:cubicBezTo>
                    <a:pt x="2" y="119"/>
                    <a:pt x="0" y="97"/>
                    <a:pt x="0" y="67"/>
                  </a:cubicBezTo>
                  <a:cubicBezTo>
                    <a:pt x="0" y="50"/>
                    <a:pt x="0" y="50"/>
                    <a:pt x="0" y="50"/>
                  </a:cubicBezTo>
                  <a:cubicBezTo>
                    <a:pt x="1" y="21"/>
                    <a:pt x="3" y="0"/>
                    <a:pt x="37" y="0"/>
                  </a:cubicBezTo>
                  <a:cubicBezTo>
                    <a:pt x="56" y="0"/>
                    <a:pt x="67" y="10"/>
                    <a:pt x="68" y="29"/>
                  </a:cubicBezTo>
                  <a:cubicBezTo>
                    <a:pt x="68" y="32"/>
                    <a:pt x="69" y="35"/>
                    <a:pt x="69" y="38"/>
                  </a:cubicBezTo>
                  <a:cubicBezTo>
                    <a:pt x="48" y="38"/>
                    <a:pt x="48" y="38"/>
                    <a:pt x="48" y="38"/>
                  </a:cubicBezTo>
                  <a:cubicBezTo>
                    <a:pt x="47" y="31"/>
                    <a:pt x="48" y="17"/>
                    <a:pt x="37" y="17"/>
                  </a:cubicBezTo>
                  <a:cubicBezTo>
                    <a:pt x="20" y="17"/>
                    <a:pt x="22" y="37"/>
                    <a:pt x="22" y="46"/>
                  </a:cubicBezTo>
                  <a:cubicBezTo>
                    <a:pt x="22" y="77"/>
                    <a:pt x="22" y="77"/>
                    <a:pt x="22" y="77"/>
                  </a:cubicBezTo>
                  <a:cubicBezTo>
                    <a:pt x="22" y="87"/>
                    <a:pt x="22" y="102"/>
                    <a:pt x="37" y="102"/>
                  </a:cubicBezTo>
                  <a:cubicBezTo>
                    <a:pt x="49" y="102"/>
                    <a:pt x="47" y="83"/>
                    <a:pt x="48" y="76"/>
                  </a:cubicBezTo>
                  <a:lnTo>
                    <a:pt x="69"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15" name="Rectangle 41">
              <a:extLst>
                <a:ext uri="{FF2B5EF4-FFF2-40B4-BE49-F238E27FC236}">
                  <a16:creationId xmlns:a16="http://schemas.microsoft.com/office/drawing/2014/main" id="{B320F05A-D83A-8B4C-8BDB-9532535F8B1C}"/>
                </a:ext>
              </a:extLst>
            </p:cNvPr>
            <p:cNvSpPr>
              <a:spLocks noChangeArrowheads="1"/>
            </p:cNvSpPr>
            <p:nvPr/>
          </p:nvSpPr>
          <p:spPr bwMode="auto">
            <a:xfrm>
              <a:off x="4906" y="1011"/>
              <a:ext cx="8" cy="4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baseline="-25000" dirty="0">
                <a:latin typeface="Gill Sans MT" panose="020B0502020104020203" pitchFamily="34" charset="77"/>
              </a:endParaRPr>
            </a:p>
          </p:txBody>
        </p:sp>
        <p:sp>
          <p:nvSpPr>
            <p:cNvPr id="57416" name="Freeform 42">
              <a:extLst>
                <a:ext uri="{FF2B5EF4-FFF2-40B4-BE49-F238E27FC236}">
                  <a16:creationId xmlns:a16="http://schemas.microsoft.com/office/drawing/2014/main" id="{34DD811F-AC6F-5D45-A65F-B33DC316D115}"/>
                </a:ext>
              </a:extLst>
            </p:cNvPr>
            <p:cNvSpPr>
              <a:spLocks noEditPoints="1"/>
            </p:cNvSpPr>
            <p:nvPr/>
          </p:nvSpPr>
          <p:spPr bwMode="auto">
            <a:xfrm>
              <a:off x="4921" y="1021"/>
              <a:ext cx="24" cy="36"/>
            </a:xfrm>
            <a:custGeom>
              <a:avLst/>
              <a:gdLst>
                <a:gd name="T0" fmla="*/ 0 w 61"/>
                <a:gd name="T1" fmla="*/ 0 h 90"/>
                <a:gd name="T2" fmla="*/ 0 w 61"/>
                <a:gd name="T3" fmla="*/ 0 h 90"/>
                <a:gd name="T4" fmla="*/ 0 w 61"/>
                <a:gd name="T5" fmla="*/ 0 h 90"/>
                <a:gd name="T6" fmla="*/ 0 w 61"/>
                <a:gd name="T7" fmla="*/ 0 h 90"/>
                <a:gd name="T8" fmla="*/ 0 w 61"/>
                <a:gd name="T9" fmla="*/ 0 h 90"/>
                <a:gd name="T10" fmla="*/ 0 w 61"/>
                <a:gd name="T11" fmla="*/ 0 h 90"/>
                <a:gd name="T12" fmla="*/ 0 w 61"/>
                <a:gd name="T13" fmla="*/ 0 h 90"/>
                <a:gd name="T14" fmla="*/ 0 w 61"/>
                <a:gd name="T15" fmla="*/ 0 h 90"/>
                <a:gd name="T16" fmla="*/ 0 w 61"/>
                <a:gd name="T17" fmla="*/ 0 h 90"/>
                <a:gd name="T18" fmla="*/ 0 w 61"/>
                <a:gd name="T19" fmla="*/ 0 h 90"/>
                <a:gd name="T20" fmla="*/ 0 w 61"/>
                <a:gd name="T21" fmla="*/ 0 h 90"/>
                <a:gd name="T22" fmla="*/ 0 w 61"/>
                <a:gd name="T23" fmla="*/ 0 h 90"/>
                <a:gd name="T24" fmla="*/ 0 w 61"/>
                <a:gd name="T25" fmla="*/ 0 h 90"/>
                <a:gd name="T26" fmla="*/ 0 w 61"/>
                <a:gd name="T27" fmla="*/ 0 h 90"/>
                <a:gd name="T28" fmla="*/ 0 w 61"/>
                <a:gd name="T29" fmla="*/ 0 h 90"/>
                <a:gd name="T30" fmla="*/ 0 w 61"/>
                <a:gd name="T31" fmla="*/ 0 h 90"/>
                <a:gd name="T32" fmla="*/ 0 w 61"/>
                <a:gd name="T33" fmla="*/ 0 h 90"/>
                <a:gd name="T34" fmla="*/ 0 w 6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 h="90">
                  <a:moveTo>
                    <a:pt x="1" y="31"/>
                  </a:moveTo>
                  <a:cubicBezTo>
                    <a:pt x="0" y="11"/>
                    <a:pt x="11" y="0"/>
                    <a:pt x="30" y="0"/>
                  </a:cubicBezTo>
                  <a:cubicBezTo>
                    <a:pt x="58" y="0"/>
                    <a:pt x="61" y="14"/>
                    <a:pt x="61" y="37"/>
                  </a:cubicBezTo>
                  <a:cubicBezTo>
                    <a:pt x="61" y="49"/>
                    <a:pt x="61" y="49"/>
                    <a:pt x="61" y="49"/>
                  </a:cubicBezTo>
                  <a:cubicBezTo>
                    <a:pt x="21" y="49"/>
                    <a:pt x="21" y="49"/>
                    <a:pt x="21" y="49"/>
                  </a:cubicBezTo>
                  <a:cubicBezTo>
                    <a:pt x="21" y="61"/>
                    <a:pt x="21" y="61"/>
                    <a:pt x="21" y="61"/>
                  </a:cubicBezTo>
                  <a:cubicBezTo>
                    <a:pt x="21" y="72"/>
                    <a:pt x="25" y="75"/>
                    <a:pt x="31" y="75"/>
                  </a:cubicBezTo>
                  <a:cubicBezTo>
                    <a:pt x="39" y="75"/>
                    <a:pt x="41" y="69"/>
                    <a:pt x="40" y="59"/>
                  </a:cubicBezTo>
                  <a:cubicBezTo>
                    <a:pt x="60" y="59"/>
                    <a:pt x="60" y="59"/>
                    <a:pt x="60" y="59"/>
                  </a:cubicBezTo>
                  <a:cubicBezTo>
                    <a:pt x="61" y="78"/>
                    <a:pt x="53" y="90"/>
                    <a:pt x="33" y="90"/>
                  </a:cubicBezTo>
                  <a:cubicBezTo>
                    <a:pt x="10" y="90"/>
                    <a:pt x="1" y="79"/>
                    <a:pt x="1" y="54"/>
                  </a:cubicBezTo>
                  <a:lnTo>
                    <a:pt x="1" y="31"/>
                  </a:lnTo>
                  <a:close/>
                  <a:moveTo>
                    <a:pt x="41" y="34"/>
                  </a:moveTo>
                  <a:cubicBezTo>
                    <a:pt x="41" y="26"/>
                    <a:pt x="41" y="26"/>
                    <a:pt x="41" y="26"/>
                  </a:cubicBezTo>
                  <a:cubicBezTo>
                    <a:pt x="41" y="17"/>
                    <a:pt x="38" y="15"/>
                    <a:pt x="30" y="15"/>
                  </a:cubicBezTo>
                  <a:cubicBezTo>
                    <a:pt x="21" y="15"/>
                    <a:pt x="21" y="22"/>
                    <a:pt x="21" y="30"/>
                  </a:cubicBezTo>
                  <a:cubicBezTo>
                    <a:pt x="21" y="34"/>
                    <a:pt x="21" y="34"/>
                    <a:pt x="21" y="34"/>
                  </a:cubicBezTo>
                  <a:lnTo>
                    <a:pt x="41"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17" name="Freeform 43">
              <a:extLst>
                <a:ext uri="{FF2B5EF4-FFF2-40B4-BE49-F238E27FC236}">
                  <a16:creationId xmlns:a16="http://schemas.microsoft.com/office/drawing/2014/main" id="{CCD18453-A790-D645-A08E-54AA6ED856B7}"/>
                </a:ext>
              </a:extLst>
            </p:cNvPr>
            <p:cNvSpPr>
              <a:spLocks noEditPoints="1"/>
            </p:cNvSpPr>
            <p:nvPr/>
          </p:nvSpPr>
          <p:spPr bwMode="auto">
            <a:xfrm>
              <a:off x="4951" y="1021"/>
              <a:ext cx="24" cy="36"/>
            </a:xfrm>
            <a:custGeom>
              <a:avLst/>
              <a:gdLst>
                <a:gd name="T0" fmla="*/ 0 w 60"/>
                <a:gd name="T1" fmla="*/ 0 h 90"/>
                <a:gd name="T2" fmla="*/ 0 w 60"/>
                <a:gd name="T3" fmla="*/ 0 h 90"/>
                <a:gd name="T4" fmla="*/ 0 w 60"/>
                <a:gd name="T5" fmla="*/ 0 h 90"/>
                <a:gd name="T6" fmla="*/ 0 w 60"/>
                <a:gd name="T7" fmla="*/ 0 h 90"/>
                <a:gd name="T8" fmla="*/ 0 w 60"/>
                <a:gd name="T9" fmla="*/ 0 h 90"/>
                <a:gd name="T10" fmla="*/ 0 w 60"/>
                <a:gd name="T11" fmla="*/ 0 h 90"/>
                <a:gd name="T12" fmla="*/ 0 w 60"/>
                <a:gd name="T13" fmla="*/ 0 h 90"/>
                <a:gd name="T14" fmla="*/ 0 w 60"/>
                <a:gd name="T15" fmla="*/ 0 h 90"/>
                <a:gd name="T16" fmla="*/ 0 w 60"/>
                <a:gd name="T17" fmla="*/ 0 h 90"/>
                <a:gd name="T18" fmla="*/ 0 w 60"/>
                <a:gd name="T19" fmla="*/ 0 h 90"/>
                <a:gd name="T20" fmla="*/ 0 w 60"/>
                <a:gd name="T21" fmla="*/ 0 h 90"/>
                <a:gd name="T22" fmla="*/ 0 w 60"/>
                <a:gd name="T23" fmla="*/ 0 h 90"/>
                <a:gd name="T24" fmla="*/ 0 w 60"/>
                <a:gd name="T25" fmla="*/ 0 h 90"/>
                <a:gd name="T26" fmla="*/ 0 w 60"/>
                <a:gd name="T27" fmla="*/ 0 h 90"/>
                <a:gd name="T28" fmla="*/ 0 w 60"/>
                <a:gd name="T29" fmla="*/ 0 h 90"/>
                <a:gd name="T30" fmla="*/ 0 w 60"/>
                <a:gd name="T31" fmla="*/ 0 h 90"/>
                <a:gd name="T32" fmla="*/ 0 w 60"/>
                <a:gd name="T33" fmla="*/ 0 h 90"/>
                <a:gd name="T34" fmla="*/ 0 w 60"/>
                <a:gd name="T35" fmla="*/ 0 h 90"/>
                <a:gd name="T36" fmla="*/ 0 w 60"/>
                <a:gd name="T37" fmla="*/ 0 h 90"/>
                <a:gd name="T38" fmla="*/ 0 w 60"/>
                <a:gd name="T39" fmla="*/ 0 h 90"/>
                <a:gd name="T40" fmla="*/ 0 w 60"/>
                <a:gd name="T41" fmla="*/ 0 h 90"/>
                <a:gd name="T42" fmla="*/ 0 w 60"/>
                <a:gd name="T43" fmla="*/ 0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90">
                  <a:moveTo>
                    <a:pt x="41" y="88"/>
                  </a:moveTo>
                  <a:cubicBezTo>
                    <a:pt x="40" y="85"/>
                    <a:pt x="40" y="82"/>
                    <a:pt x="40" y="79"/>
                  </a:cubicBezTo>
                  <a:cubicBezTo>
                    <a:pt x="40" y="79"/>
                    <a:pt x="40" y="79"/>
                    <a:pt x="40" y="79"/>
                  </a:cubicBezTo>
                  <a:cubicBezTo>
                    <a:pt x="38" y="82"/>
                    <a:pt x="35" y="85"/>
                    <a:pt x="32" y="87"/>
                  </a:cubicBezTo>
                  <a:cubicBezTo>
                    <a:pt x="29" y="89"/>
                    <a:pt x="26" y="90"/>
                    <a:pt x="23" y="90"/>
                  </a:cubicBezTo>
                  <a:cubicBezTo>
                    <a:pt x="7" y="90"/>
                    <a:pt x="0" y="82"/>
                    <a:pt x="0" y="64"/>
                  </a:cubicBezTo>
                  <a:cubicBezTo>
                    <a:pt x="0" y="45"/>
                    <a:pt x="13" y="40"/>
                    <a:pt x="29" y="33"/>
                  </a:cubicBezTo>
                  <a:cubicBezTo>
                    <a:pt x="37" y="30"/>
                    <a:pt x="40" y="26"/>
                    <a:pt x="39" y="19"/>
                  </a:cubicBezTo>
                  <a:cubicBezTo>
                    <a:pt x="38" y="15"/>
                    <a:pt x="35" y="15"/>
                    <a:pt x="29" y="15"/>
                  </a:cubicBezTo>
                  <a:cubicBezTo>
                    <a:pt x="20" y="15"/>
                    <a:pt x="19" y="19"/>
                    <a:pt x="19" y="27"/>
                  </a:cubicBezTo>
                  <a:cubicBezTo>
                    <a:pt x="0" y="27"/>
                    <a:pt x="0" y="27"/>
                    <a:pt x="0" y="27"/>
                  </a:cubicBezTo>
                  <a:cubicBezTo>
                    <a:pt x="0" y="11"/>
                    <a:pt x="5" y="0"/>
                    <a:pt x="30" y="0"/>
                  </a:cubicBezTo>
                  <a:cubicBezTo>
                    <a:pt x="57" y="0"/>
                    <a:pt x="59" y="14"/>
                    <a:pt x="58" y="25"/>
                  </a:cubicBezTo>
                  <a:cubicBezTo>
                    <a:pt x="58" y="76"/>
                    <a:pt x="58" y="76"/>
                    <a:pt x="58" y="76"/>
                  </a:cubicBezTo>
                  <a:cubicBezTo>
                    <a:pt x="58" y="80"/>
                    <a:pt x="59" y="84"/>
                    <a:pt x="60" y="88"/>
                  </a:cubicBezTo>
                  <a:lnTo>
                    <a:pt x="41" y="88"/>
                  </a:lnTo>
                  <a:close/>
                  <a:moveTo>
                    <a:pt x="39" y="42"/>
                  </a:moveTo>
                  <a:cubicBezTo>
                    <a:pt x="34" y="46"/>
                    <a:pt x="28" y="49"/>
                    <a:pt x="23" y="53"/>
                  </a:cubicBezTo>
                  <a:cubicBezTo>
                    <a:pt x="20" y="56"/>
                    <a:pt x="19" y="60"/>
                    <a:pt x="19" y="64"/>
                  </a:cubicBezTo>
                  <a:cubicBezTo>
                    <a:pt x="19" y="70"/>
                    <a:pt x="21" y="75"/>
                    <a:pt x="29" y="75"/>
                  </a:cubicBezTo>
                  <a:cubicBezTo>
                    <a:pt x="40" y="75"/>
                    <a:pt x="38" y="60"/>
                    <a:pt x="39" y="52"/>
                  </a:cubicBezTo>
                  <a:lnTo>
                    <a:pt x="39"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18" name="Freeform 44">
              <a:extLst>
                <a:ext uri="{FF2B5EF4-FFF2-40B4-BE49-F238E27FC236}">
                  <a16:creationId xmlns:a16="http://schemas.microsoft.com/office/drawing/2014/main" id="{1CB23D25-F366-4447-90FD-08495B62C705}"/>
                </a:ext>
              </a:extLst>
            </p:cNvPr>
            <p:cNvSpPr>
              <a:spLocks/>
            </p:cNvSpPr>
            <p:nvPr/>
          </p:nvSpPr>
          <p:spPr bwMode="auto">
            <a:xfrm>
              <a:off x="4982" y="1021"/>
              <a:ext cx="23" cy="35"/>
            </a:xfrm>
            <a:custGeom>
              <a:avLst/>
              <a:gdLst>
                <a:gd name="T0" fmla="*/ 0 w 59"/>
                <a:gd name="T1" fmla="*/ 0 h 88"/>
                <a:gd name="T2" fmla="*/ 0 w 59"/>
                <a:gd name="T3" fmla="*/ 0 h 88"/>
                <a:gd name="T4" fmla="*/ 0 w 59"/>
                <a:gd name="T5" fmla="*/ 0 h 88"/>
                <a:gd name="T6" fmla="*/ 0 w 59"/>
                <a:gd name="T7" fmla="*/ 0 h 88"/>
                <a:gd name="T8" fmla="*/ 0 w 59"/>
                <a:gd name="T9" fmla="*/ 0 h 88"/>
                <a:gd name="T10" fmla="*/ 0 w 59"/>
                <a:gd name="T11" fmla="*/ 0 h 88"/>
                <a:gd name="T12" fmla="*/ 0 w 59"/>
                <a:gd name="T13" fmla="*/ 0 h 88"/>
                <a:gd name="T14" fmla="*/ 0 w 59"/>
                <a:gd name="T15" fmla="*/ 0 h 88"/>
                <a:gd name="T16" fmla="*/ 0 w 59"/>
                <a:gd name="T17" fmla="*/ 0 h 88"/>
                <a:gd name="T18" fmla="*/ 0 w 59"/>
                <a:gd name="T19" fmla="*/ 0 h 88"/>
                <a:gd name="T20" fmla="*/ 0 w 59"/>
                <a:gd name="T21" fmla="*/ 0 h 88"/>
                <a:gd name="T22" fmla="*/ 0 w 59"/>
                <a:gd name="T23" fmla="*/ 0 h 88"/>
                <a:gd name="T24" fmla="*/ 0 w 59"/>
                <a:gd name="T25" fmla="*/ 0 h 88"/>
                <a:gd name="T26" fmla="*/ 0 w 59"/>
                <a:gd name="T27" fmla="*/ 0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88">
                  <a:moveTo>
                    <a:pt x="20" y="11"/>
                  </a:moveTo>
                  <a:cubicBezTo>
                    <a:pt x="21" y="11"/>
                    <a:pt x="21" y="11"/>
                    <a:pt x="21" y="11"/>
                  </a:cubicBezTo>
                  <a:cubicBezTo>
                    <a:pt x="25" y="1"/>
                    <a:pt x="34" y="0"/>
                    <a:pt x="38" y="0"/>
                  </a:cubicBezTo>
                  <a:cubicBezTo>
                    <a:pt x="50" y="0"/>
                    <a:pt x="59" y="6"/>
                    <a:pt x="58" y="21"/>
                  </a:cubicBezTo>
                  <a:cubicBezTo>
                    <a:pt x="58" y="88"/>
                    <a:pt x="58" y="88"/>
                    <a:pt x="58" y="88"/>
                  </a:cubicBezTo>
                  <a:cubicBezTo>
                    <a:pt x="38" y="88"/>
                    <a:pt x="38" y="88"/>
                    <a:pt x="38" y="88"/>
                  </a:cubicBezTo>
                  <a:cubicBezTo>
                    <a:pt x="38" y="30"/>
                    <a:pt x="38" y="30"/>
                    <a:pt x="38" y="30"/>
                  </a:cubicBezTo>
                  <a:cubicBezTo>
                    <a:pt x="38" y="22"/>
                    <a:pt x="37" y="17"/>
                    <a:pt x="30" y="16"/>
                  </a:cubicBezTo>
                  <a:cubicBezTo>
                    <a:pt x="23" y="16"/>
                    <a:pt x="20" y="23"/>
                    <a:pt x="20" y="32"/>
                  </a:cubicBezTo>
                  <a:cubicBezTo>
                    <a:pt x="20" y="88"/>
                    <a:pt x="20" y="88"/>
                    <a:pt x="20" y="88"/>
                  </a:cubicBezTo>
                  <a:cubicBezTo>
                    <a:pt x="0" y="88"/>
                    <a:pt x="0" y="88"/>
                    <a:pt x="0" y="88"/>
                  </a:cubicBezTo>
                  <a:cubicBezTo>
                    <a:pt x="0" y="2"/>
                    <a:pt x="0" y="2"/>
                    <a:pt x="0" y="2"/>
                  </a:cubicBezTo>
                  <a:cubicBezTo>
                    <a:pt x="20" y="2"/>
                    <a:pt x="20" y="2"/>
                    <a:pt x="20" y="2"/>
                  </a:cubicBezTo>
                  <a:lnTo>
                    <a:pt x="20"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19" name="Freeform 45">
              <a:extLst>
                <a:ext uri="{FF2B5EF4-FFF2-40B4-BE49-F238E27FC236}">
                  <a16:creationId xmlns:a16="http://schemas.microsoft.com/office/drawing/2014/main" id="{71F826D9-A40D-4748-812F-EA38816C28CD}"/>
                </a:ext>
              </a:extLst>
            </p:cNvPr>
            <p:cNvSpPr>
              <a:spLocks noEditPoints="1"/>
            </p:cNvSpPr>
            <p:nvPr/>
          </p:nvSpPr>
          <p:spPr bwMode="auto">
            <a:xfrm>
              <a:off x="5027" y="1010"/>
              <a:ext cx="33" cy="47"/>
            </a:xfrm>
            <a:custGeom>
              <a:avLst/>
              <a:gdLst>
                <a:gd name="T0" fmla="*/ 0 w 84"/>
                <a:gd name="T1" fmla="*/ 0 h 119"/>
                <a:gd name="T2" fmla="*/ 0 w 84"/>
                <a:gd name="T3" fmla="*/ 0 h 119"/>
                <a:gd name="T4" fmla="*/ 0 w 84"/>
                <a:gd name="T5" fmla="*/ 0 h 119"/>
                <a:gd name="T6" fmla="*/ 0 w 84"/>
                <a:gd name="T7" fmla="*/ 0 h 119"/>
                <a:gd name="T8" fmla="*/ 0 w 84"/>
                <a:gd name="T9" fmla="*/ 0 h 119"/>
                <a:gd name="T10" fmla="*/ 0 w 84"/>
                <a:gd name="T11" fmla="*/ 0 h 119"/>
                <a:gd name="T12" fmla="*/ 0 w 84"/>
                <a:gd name="T13" fmla="*/ 0 h 119"/>
                <a:gd name="T14" fmla="*/ 0 w 84"/>
                <a:gd name="T15" fmla="*/ 0 h 119"/>
                <a:gd name="T16" fmla="*/ 0 w 84"/>
                <a:gd name="T17" fmla="*/ 0 h 119"/>
                <a:gd name="T18" fmla="*/ 0 w 84"/>
                <a:gd name="T19" fmla="*/ 0 h 119"/>
                <a:gd name="T20" fmla="*/ 0 w 84"/>
                <a:gd name="T21" fmla="*/ 0 h 119"/>
                <a:gd name="T22" fmla="*/ 0 w 84"/>
                <a:gd name="T23" fmla="*/ 0 h 119"/>
                <a:gd name="T24" fmla="*/ 0 w 84"/>
                <a:gd name="T25" fmla="*/ 0 h 119"/>
                <a:gd name="T26" fmla="*/ 0 w 84"/>
                <a:gd name="T27" fmla="*/ 0 h 119"/>
                <a:gd name="T28" fmla="*/ 0 w 84"/>
                <a:gd name="T29" fmla="*/ 0 h 119"/>
                <a:gd name="T30" fmla="*/ 0 w 84"/>
                <a:gd name="T31" fmla="*/ 0 h 119"/>
                <a:gd name="T32" fmla="*/ 0 w 84"/>
                <a:gd name="T33" fmla="*/ 0 h 119"/>
                <a:gd name="T34" fmla="*/ 0 w 84"/>
                <a:gd name="T35" fmla="*/ 0 h 119"/>
                <a:gd name="T36" fmla="*/ 0 w 84"/>
                <a:gd name="T37" fmla="*/ 0 h 119"/>
                <a:gd name="T38" fmla="*/ 0 w 84"/>
                <a:gd name="T39" fmla="*/ 0 h 119"/>
                <a:gd name="T40" fmla="*/ 0 w 84"/>
                <a:gd name="T41" fmla="*/ 0 h 119"/>
                <a:gd name="T42" fmla="*/ 0 w 84"/>
                <a:gd name="T43" fmla="*/ 0 h 119"/>
                <a:gd name="T44" fmla="*/ 0 w 84"/>
                <a:gd name="T45" fmla="*/ 0 h 119"/>
                <a:gd name="T46" fmla="*/ 0 w 84"/>
                <a:gd name="T47" fmla="*/ 0 h 119"/>
                <a:gd name="T48" fmla="*/ 0 w 84"/>
                <a:gd name="T49" fmla="*/ 0 h 1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19">
                  <a:moveTo>
                    <a:pt x="60" y="77"/>
                  </a:moveTo>
                  <a:cubicBezTo>
                    <a:pt x="62" y="70"/>
                    <a:pt x="63" y="63"/>
                    <a:pt x="63" y="56"/>
                  </a:cubicBezTo>
                  <a:cubicBezTo>
                    <a:pt x="80" y="56"/>
                    <a:pt x="80" y="56"/>
                    <a:pt x="80" y="56"/>
                  </a:cubicBezTo>
                  <a:cubicBezTo>
                    <a:pt x="80" y="69"/>
                    <a:pt x="77" y="82"/>
                    <a:pt x="70" y="94"/>
                  </a:cubicBezTo>
                  <a:cubicBezTo>
                    <a:pt x="84" y="117"/>
                    <a:pt x="84" y="117"/>
                    <a:pt x="84" y="117"/>
                  </a:cubicBezTo>
                  <a:cubicBezTo>
                    <a:pt x="61" y="117"/>
                    <a:pt x="61" y="117"/>
                    <a:pt x="61" y="117"/>
                  </a:cubicBezTo>
                  <a:cubicBezTo>
                    <a:pt x="57" y="109"/>
                    <a:pt x="57" y="109"/>
                    <a:pt x="57" y="109"/>
                  </a:cubicBezTo>
                  <a:cubicBezTo>
                    <a:pt x="49" y="117"/>
                    <a:pt x="41" y="119"/>
                    <a:pt x="30" y="119"/>
                  </a:cubicBezTo>
                  <a:cubicBezTo>
                    <a:pt x="13" y="119"/>
                    <a:pt x="0" y="104"/>
                    <a:pt x="0" y="85"/>
                  </a:cubicBezTo>
                  <a:cubicBezTo>
                    <a:pt x="0" y="68"/>
                    <a:pt x="8" y="58"/>
                    <a:pt x="21" y="49"/>
                  </a:cubicBezTo>
                  <a:cubicBezTo>
                    <a:pt x="17" y="41"/>
                    <a:pt x="12" y="33"/>
                    <a:pt x="12" y="24"/>
                  </a:cubicBezTo>
                  <a:cubicBezTo>
                    <a:pt x="12" y="7"/>
                    <a:pt x="26" y="0"/>
                    <a:pt x="39" y="0"/>
                  </a:cubicBezTo>
                  <a:cubicBezTo>
                    <a:pt x="51" y="0"/>
                    <a:pt x="63" y="9"/>
                    <a:pt x="63" y="24"/>
                  </a:cubicBezTo>
                  <a:cubicBezTo>
                    <a:pt x="63" y="36"/>
                    <a:pt x="56" y="46"/>
                    <a:pt x="45" y="52"/>
                  </a:cubicBezTo>
                  <a:lnTo>
                    <a:pt x="60" y="77"/>
                  </a:lnTo>
                  <a:close/>
                  <a:moveTo>
                    <a:pt x="30" y="64"/>
                  </a:moveTo>
                  <a:cubicBezTo>
                    <a:pt x="26" y="66"/>
                    <a:pt x="18" y="74"/>
                    <a:pt x="20" y="85"/>
                  </a:cubicBezTo>
                  <a:cubicBezTo>
                    <a:pt x="21" y="93"/>
                    <a:pt x="26" y="102"/>
                    <a:pt x="35" y="102"/>
                  </a:cubicBezTo>
                  <a:cubicBezTo>
                    <a:pt x="40" y="102"/>
                    <a:pt x="45" y="99"/>
                    <a:pt x="49" y="96"/>
                  </a:cubicBezTo>
                  <a:lnTo>
                    <a:pt x="30" y="64"/>
                  </a:lnTo>
                  <a:close/>
                  <a:moveTo>
                    <a:pt x="46" y="24"/>
                  </a:moveTo>
                  <a:cubicBezTo>
                    <a:pt x="46" y="19"/>
                    <a:pt x="42" y="15"/>
                    <a:pt x="38" y="15"/>
                  </a:cubicBezTo>
                  <a:cubicBezTo>
                    <a:pt x="34" y="15"/>
                    <a:pt x="31" y="17"/>
                    <a:pt x="31" y="22"/>
                  </a:cubicBezTo>
                  <a:cubicBezTo>
                    <a:pt x="31" y="28"/>
                    <a:pt x="35" y="33"/>
                    <a:pt x="37" y="38"/>
                  </a:cubicBezTo>
                  <a:cubicBezTo>
                    <a:pt x="41" y="34"/>
                    <a:pt x="46" y="30"/>
                    <a:pt x="46"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20" name="Freeform 46">
              <a:extLst>
                <a:ext uri="{FF2B5EF4-FFF2-40B4-BE49-F238E27FC236}">
                  <a16:creationId xmlns:a16="http://schemas.microsoft.com/office/drawing/2014/main" id="{5E5A9027-7177-B04B-BA35-9A1EDB54B02D}"/>
                </a:ext>
              </a:extLst>
            </p:cNvPr>
            <p:cNvSpPr>
              <a:spLocks noEditPoints="1"/>
            </p:cNvSpPr>
            <p:nvPr/>
          </p:nvSpPr>
          <p:spPr bwMode="auto">
            <a:xfrm>
              <a:off x="5083" y="1011"/>
              <a:ext cx="28" cy="45"/>
            </a:xfrm>
            <a:custGeom>
              <a:avLst/>
              <a:gdLst>
                <a:gd name="T0" fmla="*/ 0 w 72"/>
                <a:gd name="T1" fmla="*/ 0 h 114"/>
                <a:gd name="T2" fmla="*/ 0 w 72"/>
                <a:gd name="T3" fmla="*/ 0 h 114"/>
                <a:gd name="T4" fmla="*/ 0 w 72"/>
                <a:gd name="T5" fmla="*/ 0 h 114"/>
                <a:gd name="T6" fmla="*/ 0 w 72"/>
                <a:gd name="T7" fmla="*/ 0 h 114"/>
                <a:gd name="T8" fmla="*/ 0 w 72"/>
                <a:gd name="T9" fmla="*/ 0 h 114"/>
                <a:gd name="T10" fmla="*/ 0 w 72"/>
                <a:gd name="T11" fmla="*/ 0 h 114"/>
                <a:gd name="T12" fmla="*/ 0 w 72"/>
                <a:gd name="T13" fmla="*/ 0 h 114"/>
                <a:gd name="T14" fmla="*/ 0 w 72"/>
                <a:gd name="T15" fmla="*/ 0 h 114"/>
                <a:gd name="T16" fmla="*/ 0 w 72"/>
                <a:gd name="T17" fmla="*/ 0 h 114"/>
                <a:gd name="T18" fmla="*/ 0 w 72"/>
                <a:gd name="T19" fmla="*/ 0 h 114"/>
                <a:gd name="T20" fmla="*/ 0 w 72"/>
                <a:gd name="T21" fmla="*/ 0 h 114"/>
                <a:gd name="T22" fmla="*/ 0 w 72"/>
                <a:gd name="T23" fmla="*/ 0 h 114"/>
                <a:gd name="T24" fmla="*/ 0 w 72"/>
                <a:gd name="T25" fmla="*/ 0 h 114"/>
                <a:gd name="T26" fmla="*/ 0 w 72"/>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114">
                  <a:moveTo>
                    <a:pt x="0" y="114"/>
                  </a:moveTo>
                  <a:cubicBezTo>
                    <a:pt x="0" y="0"/>
                    <a:pt x="0" y="0"/>
                    <a:pt x="0" y="0"/>
                  </a:cubicBezTo>
                  <a:cubicBezTo>
                    <a:pt x="44" y="0"/>
                    <a:pt x="44" y="0"/>
                    <a:pt x="44" y="0"/>
                  </a:cubicBezTo>
                  <a:cubicBezTo>
                    <a:pt x="49" y="0"/>
                    <a:pt x="59" y="2"/>
                    <a:pt x="66" y="12"/>
                  </a:cubicBezTo>
                  <a:cubicBezTo>
                    <a:pt x="71" y="20"/>
                    <a:pt x="72" y="33"/>
                    <a:pt x="72" y="52"/>
                  </a:cubicBezTo>
                  <a:cubicBezTo>
                    <a:pt x="72" y="74"/>
                    <a:pt x="72" y="100"/>
                    <a:pt x="55" y="110"/>
                  </a:cubicBezTo>
                  <a:cubicBezTo>
                    <a:pt x="50" y="113"/>
                    <a:pt x="44" y="114"/>
                    <a:pt x="39" y="114"/>
                  </a:cubicBezTo>
                  <a:lnTo>
                    <a:pt x="0" y="114"/>
                  </a:lnTo>
                  <a:close/>
                  <a:moveTo>
                    <a:pt x="30" y="97"/>
                  </a:moveTo>
                  <a:cubicBezTo>
                    <a:pt x="49" y="97"/>
                    <a:pt x="50" y="87"/>
                    <a:pt x="50" y="54"/>
                  </a:cubicBezTo>
                  <a:cubicBezTo>
                    <a:pt x="50" y="27"/>
                    <a:pt x="48" y="16"/>
                    <a:pt x="35" y="16"/>
                  </a:cubicBezTo>
                  <a:cubicBezTo>
                    <a:pt x="21" y="16"/>
                    <a:pt x="21" y="16"/>
                    <a:pt x="21" y="16"/>
                  </a:cubicBezTo>
                  <a:cubicBezTo>
                    <a:pt x="21" y="97"/>
                    <a:pt x="21" y="97"/>
                    <a:pt x="21" y="97"/>
                  </a:cubicBezTo>
                  <a:lnTo>
                    <a:pt x="30"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21" name="Freeform 47">
              <a:extLst>
                <a:ext uri="{FF2B5EF4-FFF2-40B4-BE49-F238E27FC236}">
                  <a16:creationId xmlns:a16="http://schemas.microsoft.com/office/drawing/2014/main" id="{51CADF5B-F628-934E-8E98-ABBCEB4CFF79}"/>
                </a:ext>
              </a:extLst>
            </p:cNvPr>
            <p:cNvSpPr>
              <a:spLocks/>
            </p:cNvSpPr>
            <p:nvPr/>
          </p:nvSpPr>
          <p:spPr bwMode="auto">
            <a:xfrm>
              <a:off x="5119" y="1021"/>
              <a:ext cx="15" cy="35"/>
            </a:xfrm>
            <a:custGeom>
              <a:avLst/>
              <a:gdLst>
                <a:gd name="T0" fmla="*/ 0 w 39"/>
                <a:gd name="T1" fmla="*/ 0 h 88"/>
                <a:gd name="T2" fmla="*/ 0 w 39"/>
                <a:gd name="T3" fmla="*/ 0 h 88"/>
                <a:gd name="T4" fmla="*/ 0 w 39"/>
                <a:gd name="T5" fmla="*/ 0 h 88"/>
                <a:gd name="T6" fmla="*/ 0 w 39"/>
                <a:gd name="T7" fmla="*/ 0 h 88"/>
                <a:gd name="T8" fmla="*/ 0 w 39"/>
                <a:gd name="T9" fmla="*/ 0 h 88"/>
                <a:gd name="T10" fmla="*/ 0 w 39"/>
                <a:gd name="T11" fmla="*/ 0 h 88"/>
                <a:gd name="T12" fmla="*/ 0 w 39"/>
                <a:gd name="T13" fmla="*/ 0 h 88"/>
                <a:gd name="T14" fmla="*/ 0 w 39"/>
                <a:gd name="T15" fmla="*/ 0 h 88"/>
                <a:gd name="T16" fmla="*/ 0 w 39"/>
                <a:gd name="T17" fmla="*/ 0 h 88"/>
                <a:gd name="T18" fmla="*/ 0 w 39"/>
                <a:gd name="T19" fmla="*/ 0 h 88"/>
                <a:gd name="T20" fmla="*/ 0 w 39"/>
                <a:gd name="T21" fmla="*/ 0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88">
                  <a:moveTo>
                    <a:pt x="19" y="17"/>
                  </a:moveTo>
                  <a:cubicBezTo>
                    <a:pt x="19" y="17"/>
                    <a:pt x="19" y="17"/>
                    <a:pt x="19" y="17"/>
                  </a:cubicBezTo>
                  <a:cubicBezTo>
                    <a:pt x="21" y="11"/>
                    <a:pt x="24" y="7"/>
                    <a:pt x="27" y="5"/>
                  </a:cubicBezTo>
                  <a:cubicBezTo>
                    <a:pt x="32" y="0"/>
                    <a:pt x="36" y="0"/>
                    <a:pt x="39" y="0"/>
                  </a:cubicBezTo>
                  <a:cubicBezTo>
                    <a:pt x="39" y="24"/>
                    <a:pt x="39" y="24"/>
                    <a:pt x="39" y="24"/>
                  </a:cubicBezTo>
                  <a:cubicBezTo>
                    <a:pt x="28" y="23"/>
                    <a:pt x="20" y="25"/>
                    <a:pt x="19" y="38"/>
                  </a:cubicBezTo>
                  <a:cubicBezTo>
                    <a:pt x="19" y="88"/>
                    <a:pt x="19" y="88"/>
                    <a:pt x="19" y="88"/>
                  </a:cubicBezTo>
                  <a:cubicBezTo>
                    <a:pt x="0" y="88"/>
                    <a:pt x="0" y="88"/>
                    <a:pt x="0" y="88"/>
                  </a:cubicBezTo>
                  <a:cubicBezTo>
                    <a:pt x="0" y="2"/>
                    <a:pt x="0" y="2"/>
                    <a:pt x="0" y="2"/>
                  </a:cubicBezTo>
                  <a:cubicBezTo>
                    <a:pt x="19" y="2"/>
                    <a:pt x="19" y="2"/>
                    <a:pt x="19" y="2"/>
                  </a:cubicBezTo>
                  <a:lnTo>
                    <a:pt x="19"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22" name="Freeform 48">
              <a:extLst>
                <a:ext uri="{FF2B5EF4-FFF2-40B4-BE49-F238E27FC236}">
                  <a16:creationId xmlns:a16="http://schemas.microsoft.com/office/drawing/2014/main" id="{32C5989D-65D0-D04E-9961-8674806FD68F}"/>
                </a:ext>
              </a:extLst>
            </p:cNvPr>
            <p:cNvSpPr>
              <a:spLocks/>
            </p:cNvSpPr>
            <p:nvPr/>
          </p:nvSpPr>
          <p:spPr bwMode="auto">
            <a:xfrm>
              <a:off x="5136" y="1022"/>
              <a:ext cx="25" cy="46"/>
            </a:xfrm>
            <a:custGeom>
              <a:avLst/>
              <a:gdLst>
                <a:gd name="T0" fmla="*/ 0 w 64"/>
                <a:gd name="T1" fmla="*/ 0 h 118"/>
                <a:gd name="T2" fmla="*/ 0 w 64"/>
                <a:gd name="T3" fmla="*/ 0 h 118"/>
                <a:gd name="T4" fmla="*/ 0 w 64"/>
                <a:gd name="T5" fmla="*/ 0 h 118"/>
                <a:gd name="T6" fmla="*/ 0 w 64"/>
                <a:gd name="T7" fmla="*/ 0 h 118"/>
                <a:gd name="T8" fmla="*/ 0 w 64"/>
                <a:gd name="T9" fmla="*/ 0 h 118"/>
                <a:gd name="T10" fmla="*/ 0 w 64"/>
                <a:gd name="T11" fmla="*/ 0 h 118"/>
                <a:gd name="T12" fmla="*/ 0 w 64"/>
                <a:gd name="T13" fmla="*/ 0 h 118"/>
                <a:gd name="T14" fmla="*/ 0 w 64"/>
                <a:gd name="T15" fmla="*/ 0 h 118"/>
                <a:gd name="T16" fmla="*/ 0 w 64"/>
                <a:gd name="T17" fmla="*/ 0 h 118"/>
                <a:gd name="T18" fmla="*/ 0 w 64"/>
                <a:gd name="T19" fmla="*/ 0 h 118"/>
                <a:gd name="T20" fmla="*/ 0 w 64"/>
                <a:gd name="T21" fmla="*/ 0 h 118"/>
                <a:gd name="T22" fmla="*/ 0 w 64"/>
                <a:gd name="T23" fmla="*/ 0 h 118"/>
                <a:gd name="T24" fmla="*/ 0 w 64"/>
                <a:gd name="T25" fmla="*/ 0 h 118"/>
                <a:gd name="T26" fmla="*/ 0 w 64"/>
                <a:gd name="T27" fmla="*/ 0 h 1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 h="118">
                  <a:moveTo>
                    <a:pt x="20" y="0"/>
                  </a:moveTo>
                  <a:cubicBezTo>
                    <a:pt x="29" y="45"/>
                    <a:pt x="29" y="45"/>
                    <a:pt x="29" y="45"/>
                  </a:cubicBezTo>
                  <a:cubicBezTo>
                    <a:pt x="30" y="53"/>
                    <a:pt x="31" y="60"/>
                    <a:pt x="32" y="68"/>
                  </a:cubicBezTo>
                  <a:cubicBezTo>
                    <a:pt x="32" y="68"/>
                    <a:pt x="32" y="68"/>
                    <a:pt x="32" y="68"/>
                  </a:cubicBezTo>
                  <a:cubicBezTo>
                    <a:pt x="33" y="61"/>
                    <a:pt x="34" y="53"/>
                    <a:pt x="35" y="46"/>
                  </a:cubicBezTo>
                  <a:cubicBezTo>
                    <a:pt x="44" y="0"/>
                    <a:pt x="44" y="0"/>
                    <a:pt x="44" y="0"/>
                  </a:cubicBezTo>
                  <a:cubicBezTo>
                    <a:pt x="64" y="0"/>
                    <a:pt x="64" y="0"/>
                    <a:pt x="64" y="0"/>
                  </a:cubicBezTo>
                  <a:cubicBezTo>
                    <a:pt x="43" y="87"/>
                    <a:pt x="43" y="87"/>
                    <a:pt x="43" y="87"/>
                  </a:cubicBezTo>
                  <a:cubicBezTo>
                    <a:pt x="38" y="106"/>
                    <a:pt x="38" y="118"/>
                    <a:pt x="10" y="114"/>
                  </a:cubicBezTo>
                  <a:cubicBezTo>
                    <a:pt x="10" y="99"/>
                    <a:pt x="10" y="99"/>
                    <a:pt x="10" y="99"/>
                  </a:cubicBezTo>
                  <a:cubicBezTo>
                    <a:pt x="14" y="99"/>
                    <a:pt x="22" y="101"/>
                    <a:pt x="22" y="95"/>
                  </a:cubicBezTo>
                  <a:cubicBezTo>
                    <a:pt x="22" y="92"/>
                    <a:pt x="21" y="87"/>
                    <a:pt x="20" y="84"/>
                  </a:cubicBezTo>
                  <a:cubicBezTo>
                    <a:pt x="0" y="0"/>
                    <a:pt x="0" y="0"/>
                    <a:pt x="0" y="0"/>
                  </a:cubicBez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23" name="Freeform 49">
              <a:extLst>
                <a:ext uri="{FF2B5EF4-FFF2-40B4-BE49-F238E27FC236}">
                  <a16:creationId xmlns:a16="http://schemas.microsoft.com/office/drawing/2014/main" id="{C7398C73-EEB3-1B47-8127-72A4A7C79F7F}"/>
                </a:ext>
              </a:extLst>
            </p:cNvPr>
            <p:cNvSpPr>
              <a:spLocks noEditPoints="1"/>
            </p:cNvSpPr>
            <p:nvPr/>
          </p:nvSpPr>
          <p:spPr bwMode="auto">
            <a:xfrm>
              <a:off x="4872" y="1469"/>
              <a:ext cx="39" cy="64"/>
            </a:xfrm>
            <a:custGeom>
              <a:avLst/>
              <a:gdLst>
                <a:gd name="T0" fmla="*/ 0 w 99"/>
                <a:gd name="T1" fmla="*/ 0 h 162"/>
                <a:gd name="T2" fmla="*/ 0 w 99"/>
                <a:gd name="T3" fmla="*/ 0 h 162"/>
                <a:gd name="T4" fmla="*/ 0 w 99"/>
                <a:gd name="T5" fmla="*/ 0 h 162"/>
                <a:gd name="T6" fmla="*/ 0 w 99"/>
                <a:gd name="T7" fmla="*/ 0 h 162"/>
                <a:gd name="T8" fmla="*/ 0 w 99"/>
                <a:gd name="T9" fmla="*/ 0 h 162"/>
                <a:gd name="T10" fmla="*/ 0 w 99"/>
                <a:gd name="T11" fmla="*/ 0 h 162"/>
                <a:gd name="T12" fmla="*/ 0 w 99"/>
                <a:gd name="T13" fmla="*/ 0 h 162"/>
                <a:gd name="T14" fmla="*/ 0 w 99"/>
                <a:gd name="T15" fmla="*/ 0 h 162"/>
                <a:gd name="T16" fmla="*/ 0 w 99"/>
                <a:gd name="T17" fmla="*/ 0 h 162"/>
                <a:gd name="T18" fmla="*/ 0 w 99"/>
                <a:gd name="T19" fmla="*/ 0 h 162"/>
                <a:gd name="T20" fmla="*/ 0 w 99"/>
                <a:gd name="T21" fmla="*/ 0 h 162"/>
                <a:gd name="T22" fmla="*/ 0 w 99"/>
                <a:gd name="T23" fmla="*/ 0 h 162"/>
                <a:gd name="T24" fmla="*/ 0 w 99"/>
                <a:gd name="T25" fmla="*/ 0 h 162"/>
                <a:gd name="T26" fmla="*/ 0 w 99"/>
                <a:gd name="T27" fmla="*/ 0 h 162"/>
                <a:gd name="T28" fmla="*/ 0 w 99"/>
                <a:gd name="T29" fmla="*/ 0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 h="162">
                  <a:moveTo>
                    <a:pt x="0" y="162"/>
                  </a:moveTo>
                  <a:cubicBezTo>
                    <a:pt x="0" y="0"/>
                    <a:pt x="0" y="0"/>
                    <a:pt x="0" y="0"/>
                  </a:cubicBezTo>
                  <a:cubicBezTo>
                    <a:pt x="62" y="0"/>
                    <a:pt x="62" y="0"/>
                    <a:pt x="62" y="0"/>
                  </a:cubicBezTo>
                  <a:cubicBezTo>
                    <a:pt x="91" y="0"/>
                    <a:pt x="99" y="23"/>
                    <a:pt x="99" y="46"/>
                  </a:cubicBezTo>
                  <a:cubicBezTo>
                    <a:pt x="99" y="59"/>
                    <a:pt x="96" y="75"/>
                    <a:pt x="84" y="84"/>
                  </a:cubicBezTo>
                  <a:cubicBezTo>
                    <a:pt x="75" y="92"/>
                    <a:pt x="62" y="94"/>
                    <a:pt x="50" y="94"/>
                  </a:cubicBezTo>
                  <a:cubicBezTo>
                    <a:pt x="30" y="94"/>
                    <a:pt x="30" y="94"/>
                    <a:pt x="30" y="94"/>
                  </a:cubicBezTo>
                  <a:cubicBezTo>
                    <a:pt x="30" y="162"/>
                    <a:pt x="30" y="162"/>
                    <a:pt x="30" y="162"/>
                  </a:cubicBezTo>
                  <a:lnTo>
                    <a:pt x="0" y="162"/>
                  </a:lnTo>
                  <a:close/>
                  <a:moveTo>
                    <a:pt x="30" y="70"/>
                  </a:moveTo>
                  <a:cubicBezTo>
                    <a:pt x="46" y="70"/>
                    <a:pt x="46" y="70"/>
                    <a:pt x="46" y="70"/>
                  </a:cubicBezTo>
                  <a:cubicBezTo>
                    <a:pt x="59" y="70"/>
                    <a:pt x="68" y="64"/>
                    <a:pt x="68" y="45"/>
                  </a:cubicBezTo>
                  <a:cubicBezTo>
                    <a:pt x="68" y="26"/>
                    <a:pt x="61" y="23"/>
                    <a:pt x="44" y="23"/>
                  </a:cubicBezTo>
                  <a:cubicBezTo>
                    <a:pt x="30" y="23"/>
                    <a:pt x="30" y="23"/>
                    <a:pt x="30" y="23"/>
                  </a:cubicBezTo>
                  <a:lnTo>
                    <a:pt x="30"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24" name="Freeform 50">
              <a:extLst>
                <a:ext uri="{FF2B5EF4-FFF2-40B4-BE49-F238E27FC236}">
                  <a16:creationId xmlns:a16="http://schemas.microsoft.com/office/drawing/2014/main" id="{AFA1BDAC-A4AB-5740-A078-2507926412E9}"/>
                </a:ext>
              </a:extLst>
            </p:cNvPr>
            <p:cNvSpPr>
              <a:spLocks/>
            </p:cNvSpPr>
            <p:nvPr/>
          </p:nvSpPr>
          <p:spPr bwMode="auto">
            <a:xfrm>
              <a:off x="4919" y="1469"/>
              <a:ext cx="34" cy="64"/>
            </a:xfrm>
            <a:custGeom>
              <a:avLst/>
              <a:gdLst>
                <a:gd name="T0" fmla="*/ 0 w 34"/>
                <a:gd name="T1" fmla="*/ 64 h 64"/>
                <a:gd name="T2" fmla="*/ 0 w 34"/>
                <a:gd name="T3" fmla="*/ 0 h 64"/>
                <a:gd name="T4" fmla="*/ 12 w 34"/>
                <a:gd name="T5" fmla="*/ 0 h 64"/>
                <a:gd name="T6" fmla="*/ 12 w 34"/>
                <a:gd name="T7" fmla="*/ 54 h 64"/>
                <a:gd name="T8" fmla="*/ 34 w 34"/>
                <a:gd name="T9" fmla="*/ 54 h 64"/>
                <a:gd name="T10" fmla="*/ 34 w 34"/>
                <a:gd name="T11" fmla="*/ 64 h 64"/>
                <a:gd name="T12" fmla="*/ 0 w 34"/>
                <a:gd name="T13" fmla="*/ 6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64">
                  <a:moveTo>
                    <a:pt x="0" y="64"/>
                  </a:moveTo>
                  <a:lnTo>
                    <a:pt x="0" y="0"/>
                  </a:lnTo>
                  <a:lnTo>
                    <a:pt x="12" y="0"/>
                  </a:lnTo>
                  <a:lnTo>
                    <a:pt x="12" y="54"/>
                  </a:lnTo>
                  <a:lnTo>
                    <a:pt x="34" y="54"/>
                  </a:lnTo>
                  <a:lnTo>
                    <a:pt x="34" y="64"/>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25" name="Freeform 51">
              <a:extLst>
                <a:ext uri="{FF2B5EF4-FFF2-40B4-BE49-F238E27FC236}">
                  <a16:creationId xmlns:a16="http://schemas.microsoft.com/office/drawing/2014/main" id="{737DF0B6-DDF0-5245-A193-6B7212AE084B}"/>
                </a:ext>
              </a:extLst>
            </p:cNvPr>
            <p:cNvSpPr>
              <a:spLocks noEditPoints="1"/>
            </p:cNvSpPr>
            <p:nvPr/>
          </p:nvSpPr>
          <p:spPr bwMode="auto">
            <a:xfrm>
              <a:off x="4957" y="1469"/>
              <a:ext cx="46" cy="64"/>
            </a:xfrm>
            <a:custGeom>
              <a:avLst/>
              <a:gdLst>
                <a:gd name="T0" fmla="*/ 0 w 116"/>
                <a:gd name="T1" fmla="*/ 0 h 162"/>
                <a:gd name="T2" fmla="*/ 0 w 116"/>
                <a:gd name="T3" fmla="*/ 0 h 162"/>
                <a:gd name="T4" fmla="*/ 0 w 116"/>
                <a:gd name="T5" fmla="*/ 0 h 162"/>
                <a:gd name="T6" fmla="*/ 0 w 116"/>
                <a:gd name="T7" fmla="*/ 0 h 162"/>
                <a:gd name="T8" fmla="*/ 0 w 116"/>
                <a:gd name="T9" fmla="*/ 0 h 162"/>
                <a:gd name="T10" fmla="*/ 0 w 116"/>
                <a:gd name="T11" fmla="*/ 0 h 162"/>
                <a:gd name="T12" fmla="*/ 0 w 116"/>
                <a:gd name="T13" fmla="*/ 0 h 162"/>
                <a:gd name="T14" fmla="*/ 0 w 116"/>
                <a:gd name="T15" fmla="*/ 0 h 162"/>
                <a:gd name="T16" fmla="*/ 0 w 116"/>
                <a:gd name="T17" fmla="*/ 0 h 162"/>
                <a:gd name="T18" fmla="*/ 0 w 116"/>
                <a:gd name="T19" fmla="*/ 0 h 162"/>
                <a:gd name="T20" fmla="*/ 0 w 116"/>
                <a:gd name="T21" fmla="*/ 0 h 162"/>
                <a:gd name="T22" fmla="*/ 0 w 116"/>
                <a:gd name="T23" fmla="*/ 0 h 162"/>
                <a:gd name="T24" fmla="*/ 0 w 116"/>
                <a:gd name="T25" fmla="*/ 0 h 162"/>
                <a:gd name="T26" fmla="*/ 0 w 116"/>
                <a:gd name="T27" fmla="*/ 0 h 162"/>
                <a:gd name="T28" fmla="*/ 0 w 116"/>
                <a:gd name="T29" fmla="*/ 0 h 162"/>
                <a:gd name="T30" fmla="*/ 0 w 116"/>
                <a:gd name="T31" fmla="*/ 0 h 162"/>
                <a:gd name="T32" fmla="*/ 0 w 116"/>
                <a:gd name="T33" fmla="*/ 0 h 162"/>
                <a:gd name="T34" fmla="*/ 0 w 116"/>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16" h="162">
                  <a:moveTo>
                    <a:pt x="0" y="162"/>
                  </a:moveTo>
                  <a:cubicBezTo>
                    <a:pt x="39" y="0"/>
                    <a:pt x="39" y="0"/>
                    <a:pt x="39" y="0"/>
                  </a:cubicBezTo>
                  <a:cubicBezTo>
                    <a:pt x="80" y="0"/>
                    <a:pt x="80" y="0"/>
                    <a:pt x="80" y="0"/>
                  </a:cubicBezTo>
                  <a:cubicBezTo>
                    <a:pt x="116" y="162"/>
                    <a:pt x="116" y="162"/>
                    <a:pt x="116" y="162"/>
                  </a:cubicBezTo>
                  <a:cubicBezTo>
                    <a:pt x="84" y="162"/>
                    <a:pt x="84" y="162"/>
                    <a:pt x="84" y="162"/>
                  </a:cubicBezTo>
                  <a:cubicBezTo>
                    <a:pt x="76" y="121"/>
                    <a:pt x="76" y="121"/>
                    <a:pt x="76" y="121"/>
                  </a:cubicBezTo>
                  <a:cubicBezTo>
                    <a:pt x="41" y="121"/>
                    <a:pt x="41" y="121"/>
                    <a:pt x="41" y="121"/>
                  </a:cubicBezTo>
                  <a:cubicBezTo>
                    <a:pt x="33" y="162"/>
                    <a:pt x="33" y="162"/>
                    <a:pt x="33" y="162"/>
                  </a:cubicBezTo>
                  <a:lnTo>
                    <a:pt x="0" y="162"/>
                  </a:lnTo>
                  <a:close/>
                  <a:moveTo>
                    <a:pt x="45" y="97"/>
                  </a:moveTo>
                  <a:cubicBezTo>
                    <a:pt x="71" y="97"/>
                    <a:pt x="71" y="97"/>
                    <a:pt x="71" y="97"/>
                  </a:cubicBezTo>
                  <a:cubicBezTo>
                    <a:pt x="63" y="51"/>
                    <a:pt x="63" y="51"/>
                    <a:pt x="63" y="51"/>
                  </a:cubicBezTo>
                  <a:cubicBezTo>
                    <a:pt x="62" y="43"/>
                    <a:pt x="61" y="36"/>
                    <a:pt x="60" y="28"/>
                  </a:cubicBezTo>
                  <a:cubicBezTo>
                    <a:pt x="60" y="25"/>
                    <a:pt x="59" y="21"/>
                    <a:pt x="59" y="18"/>
                  </a:cubicBezTo>
                  <a:cubicBezTo>
                    <a:pt x="59" y="18"/>
                    <a:pt x="59" y="18"/>
                    <a:pt x="59" y="18"/>
                  </a:cubicBezTo>
                  <a:cubicBezTo>
                    <a:pt x="58" y="21"/>
                    <a:pt x="58" y="25"/>
                    <a:pt x="57" y="28"/>
                  </a:cubicBezTo>
                  <a:cubicBezTo>
                    <a:pt x="57" y="36"/>
                    <a:pt x="56" y="43"/>
                    <a:pt x="54" y="51"/>
                  </a:cubicBezTo>
                  <a:lnTo>
                    <a:pt x="45"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26" name="Freeform 52">
              <a:extLst>
                <a:ext uri="{FF2B5EF4-FFF2-40B4-BE49-F238E27FC236}">
                  <a16:creationId xmlns:a16="http://schemas.microsoft.com/office/drawing/2014/main" id="{35936693-5E08-3D4B-BA81-6A4D80432C12}"/>
                </a:ext>
              </a:extLst>
            </p:cNvPr>
            <p:cNvSpPr>
              <a:spLocks/>
            </p:cNvSpPr>
            <p:nvPr/>
          </p:nvSpPr>
          <p:spPr bwMode="auto">
            <a:xfrm>
              <a:off x="5008" y="1468"/>
              <a:ext cx="39" cy="66"/>
            </a:xfrm>
            <a:custGeom>
              <a:avLst/>
              <a:gdLst>
                <a:gd name="T0" fmla="*/ 0 w 99"/>
                <a:gd name="T1" fmla="*/ 0 h 170"/>
                <a:gd name="T2" fmla="*/ 0 w 99"/>
                <a:gd name="T3" fmla="*/ 0 h 170"/>
                <a:gd name="T4" fmla="*/ 0 w 99"/>
                <a:gd name="T5" fmla="*/ 0 h 170"/>
                <a:gd name="T6" fmla="*/ 0 w 99"/>
                <a:gd name="T7" fmla="*/ 0 h 170"/>
                <a:gd name="T8" fmla="*/ 0 w 99"/>
                <a:gd name="T9" fmla="*/ 0 h 170"/>
                <a:gd name="T10" fmla="*/ 0 w 99"/>
                <a:gd name="T11" fmla="*/ 0 h 170"/>
                <a:gd name="T12" fmla="*/ 0 w 99"/>
                <a:gd name="T13" fmla="*/ 0 h 170"/>
                <a:gd name="T14" fmla="*/ 0 w 99"/>
                <a:gd name="T15" fmla="*/ 0 h 170"/>
                <a:gd name="T16" fmla="*/ 0 w 99"/>
                <a:gd name="T17" fmla="*/ 0 h 170"/>
                <a:gd name="T18" fmla="*/ 0 w 99"/>
                <a:gd name="T19" fmla="*/ 0 h 170"/>
                <a:gd name="T20" fmla="*/ 0 w 99"/>
                <a:gd name="T21" fmla="*/ 0 h 170"/>
                <a:gd name="T22" fmla="*/ 0 w 99"/>
                <a:gd name="T23" fmla="*/ 0 h 170"/>
                <a:gd name="T24" fmla="*/ 0 w 99"/>
                <a:gd name="T25" fmla="*/ 0 h 170"/>
                <a:gd name="T26" fmla="*/ 0 w 99"/>
                <a:gd name="T27" fmla="*/ 0 h 170"/>
                <a:gd name="T28" fmla="*/ 0 w 99"/>
                <a:gd name="T29" fmla="*/ 0 h 170"/>
                <a:gd name="T30" fmla="*/ 0 w 99"/>
                <a:gd name="T31" fmla="*/ 0 h 170"/>
                <a:gd name="T32" fmla="*/ 0 w 99"/>
                <a:gd name="T33" fmla="*/ 0 h 170"/>
                <a:gd name="T34" fmla="*/ 0 w 99"/>
                <a:gd name="T35" fmla="*/ 0 h 170"/>
                <a:gd name="T36" fmla="*/ 0 w 99"/>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 h="170">
                  <a:moveTo>
                    <a:pt x="66" y="53"/>
                  </a:moveTo>
                  <a:cubicBezTo>
                    <a:pt x="66" y="38"/>
                    <a:pt x="65" y="24"/>
                    <a:pt x="48" y="24"/>
                  </a:cubicBezTo>
                  <a:cubicBezTo>
                    <a:pt x="38" y="24"/>
                    <a:pt x="31" y="28"/>
                    <a:pt x="31" y="39"/>
                  </a:cubicBezTo>
                  <a:cubicBezTo>
                    <a:pt x="31" y="52"/>
                    <a:pt x="39" y="56"/>
                    <a:pt x="49" y="62"/>
                  </a:cubicBezTo>
                  <a:cubicBezTo>
                    <a:pt x="59" y="69"/>
                    <a:pt x="77" y="81"/>
                    <a:pt x="85" y="89"/>
                  </a:cubicBezTo>
                  <a:cubicBezTo>
                    <a:pt x="96" y="99"/>
                    <a:pt x="99" y="109"/>
                    <a:pt x="99" y="123"/>
                  </a:cubicBezTo>
                  <a:cubicBezTo>
                    <a:pt x="99" y="154"/>
                    <a:pt x="79" y="170"/>
                    <a:pt x="49" y="170"/>
                  </a:cubicBezTo>
                  <a:cubicBezTo>
                    <a:pt x="13" y="170"/>
                    <a:pt x="0" y="149"/>
                    <a:pt x="0" y="120"/>
                  </a:cubicBezTo>
                  <a:cubicBezTo>
                    <a:pt x="0" y="108"/>
                    <a:pt x="0" y="108"/>
                    <a:pt x="0" y="108"/>
                  </a:cubicBezTo>
                  <a:cubicBezTo>
                    <a:pt x="30" y="108"/>
                    <a:pt x="30" y="108"/>
                    <a:pt x="30" y="108"/>
                  </a:cubicBezTo>
                  <a:cubicBezTo>
                    <a:pt x="30" y="118"/>
                    <a:pt x="30" y="118"/>
                    <a:pt x="30" y="118"/>
                  </a:cubicBezTo>
                  <a:cubicBezTo>
                    <a:pt x="30" y="134"/>
                    <a:pt x="34" y="145"/>
                    <a:pt x="49" y="145"/>
                  </a:cubicBezTo>
                  <a:cubicBezTo>
                    <a:pt x="62" y="145"/>
                    <a:pt x="68" y="138"/>
                    <a:pt x="68" y="126"/>
                  </a:cubicBezTo>
                  <a:cubicBezTo>
                    <a:pt x="68" y="117"/>
                    <a:pt x="64" y="110"/>
                    <a:pt x="56" y="105"/>
                  </a:cubicBezTo>
                  <a:cubicBezTo>
                    <a:pt x="40" y="92"/>
                    <a:pt x="20" y="84"/>
                    <a:pt x="8" y="67"/>
                  </a:cubicBezTo>
                  <a:cubicBezTo>
                    <a:pt x="3" y="60"/>
                    <a:pt x="0" y="51"/>
                    <a:pt x="0" y="42"/>
                  </a:cubicBezTo>
                  <a:cubicBezTo>
                    <a:pt x="0" y="15"/>
                    <a:pt x="16" y="0"/>
                    <a:pt x="48" y="0"/>
                  </a:cubicBezTo>
                  <a:cubicBezTo>
                    <a:pt x="96" y="0"/>
                    <a:pt x="95" y="37"/>
                    <a:pt x="95" y="53"/>
                  </a:cubicBezTo>
                  <a:lnTo>
                    <a:pt x="66"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27" name="Freeform 53">
              <a:extLst>
                <a:ext uri="{FF2B5EF4-FFF2-40B4-BE49-F238E27FC236}">
                  <a16:creationId xmlns:a16="http://schemas.microsoft.com/office/drawing/2014/main" id="{11D82337-519C-5F4E-AC4B-C01EB0784157}"/>
                </a:ext>
              </a:extLst>
            </p:cNvPr>
            <p:cNvSpPr>
              <a:spLocks/>
            </p:cNvSpPr>
            <p:nvPr/>
          </p:nvSpPr>
          <p:spPr bwMode="auto">
            <a:xfrm>
              <a:off x="5052" y="1469"/>
              <a:ext cx="40" cy="64"/>
            </a:xfrm>
            <a:custGeom>
              <a:avLst/>
              <a:gdLst>
                <a:gd name="T0" fmla="*/ 0 w 40"/>
                <a:gd name="T1" fmla="*/ 0 h 64"/>
                <a:gd name="T2" fmla="*/ 40 w 40"/>
                <a:gd name="T3" fmla="*/ 0 h 64"/>
                <a:gd name="T4" fmla="*/ 40 w 40"/>
                <a:gd name="T5" fmla="*/ 9 h 64"/>
                <a:gd name="T6" fmla="*/ 26 w 40"/>
                <a:gd name="T7" fmla="*/ 9 h 64"/>
                <a:gd name="T8" fmla="*/ 26 w 40"/>
                <a:gd name="T9" fmla="*/ 64 h 64"/>
                <a:gd name="T10" fmla="*/ 14 w 40"/>
                <a:gd name="T11" fmla="*/ 64 h 64"/>
                <a:gd name="T12" fmla="*/ 14 w 40"/>
                <a:gd name="T13" fmla="*/ 9 h 64"/>
                <a:gd name="T14" fmla="*/ 0 w 40"/>
                <a:gd name="T15" fmla="*/ 9 h 64"/>
                <a:gd name="T16" fmla="*/ 0 w 40"/>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4">
                  <a:moveTo>
                    <a:pt x="0" y="0"/>
                  </a:moveTo>
                  <a:lnTo>
                    <a:pt x="40" y="0"/>
                  </a:lnTo>
                  <a:lnTo>
                    <a:pt x="40" y="9"/>
                  </a:lnTo>
                  <a:lnTo>
                    <a:pt x="26" y="9"/>
                  </a:lnTo>
                  <a:lnTo>
                    <a:pt x="26" y="64"/>
                  </a:lnTo>
                  <a:lnTo>
                    <a:pt x="14" y="64"/>
                  </a:lnTo>
                  <a:lnTo>
                    <a:pt x="14" y="9"/>
                  </a:lnTo>
                  <a:lnTo>
                    <a:pt x="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28" name="Rectangle 54">
              <a:extLst>
                <a:ext uri="{FF2B5EF4-FFF2-40B4-BE49-F238E27FC236}">
                  <a16:creationId xmlns:a16="http://schemas.microsoft.com/office/drawing/2014/main" id="{48734F42-18DA-4A47-AEFE-B0941A82A292}"/>
                </a:ext>
              </a:extLst>
            </p:cNvPr>
            <p:cNvSpPr>
              <a:spLocks noChangeArrowheads="1"/>
            </p:cNvSpPr>
            <p:nvPr/>
          </p:nvSpPr>
          <p:spPr bwMode="auto">
            <a:xfrm>
              <a:off x="5099" y="1469"/>
              <a:ext cx="12" cy="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baseline="-25000" dirty="0">
                <a:latin typeface="Gill Sans MT" panose="020B0502020104020203" pitchFamily="34" charset="77"/>
              </a:endParaRPr>
            </a:p>
          </p:txBody>
        </p:sp>
        <p:sp>
          <p:nvSpPr>
            <p:cNvPr id="57429" name="Freeform 55">
              <a:extLst>
                <a:ext uri="{FF2B5EF4-FFF2-40B4-BE49-F238E27FC236}">
                  <a16:creationId xmlns:a16="http://schemas.microsoft.com/office/drawing/2014/main" id="{6F136415-8E38-AF46-A2A0-57F0E50160CB}"/>
                </a:ext>
              </a:extLst>
            </p:cNvPr>
            <p:cNvSpPr>
              <a:spLocks/>
            </p:cNvSpPr>
            <p:nvPr/>
          </p:nvSpPr>
          <p:spPr bwMode="auto">
            <a:xfrm>
              <a:off x="5122" y="1468"/>
              <a:ext cx="39" cy="66"/>
            </a:xfrm>
            <a:custGeom>
              <a:avLst/>
              <a:gdLst>
                <a:gd name="T0" fmla="*/ 0 w 99"/>
                <a:gd name="T1" fmla="*/ 0 h 170"/>
                <a:gd name="T2" fmla="*/ 0 w 99"/>
                <a:gd name="T3" fmla="*/ 0 h 170"/>
                <a:gd name="T4" fmla="*/ 0 w 99"/>
                <a:gd name="T5" fmla="*/ 0 h 170"/>
                <a:gd name="T6" fmla="*/ 0 w 99"/>
                <a:gd name="T7" fmla="*/ 0 h 170"/>
                <a:gd name="T8" fmla="*/ 0 w 99"/>
                <a:gd name="T9" fmla="*/ 0 h 170"/>
                <a:gd name="T10" fmla="*/ 0 w 99"/>
                <a:gd name="T11" fmla="*/ 0 h 170"/>
                <a:gd name="T12" fmla="*/ 0 w 99"/>
                <a:gd name="T13" fmla="*/ 0 h 170"/>
                <a:gd name="T14" fmla="*/ 0 w 99"/>
                <a:gd name="T15" fmla="*/ 0 h 170"/>
                <a:gd name="T16" fmla="*/ 0 w 99"/>
                <a:gd name="T17" fmla="*/ 0 h 170"/>
                <a:gd name="T18" fmla="*/ 0 w 99"/>
                <a:gd name="T19" fmla="*/ 0 h 170"/>
                <a:gd name="T20" fmla="*/ 0 w 99"/>
                <a:gd name="T21" fmla="*/ 0 h 170"/>
                <a:gd name="T22" fmla="*/ 0 w 99"/>
                <a:gd name="T23" fmla="*/ 0 h 170"/>
                <a:gd name="T24" fmla="*/ 0 w 99"/>
                <a:gd name="T25" fmla="*/ 0 h 170"/>
                <a:gd name="T26" fmla="*/ 0 w 99"/>
                <a:gd name="T27" fmla="*/ 0 h 170"/>
                <a:gd name="T28" fmla="*/ 0 w 99"/>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 h="170">
                  <a:moveTo>
                    <a:pt x="99" y="108"/>
                  </a:moveTo>
                  <a:cubicBezTo>
                    <a:pt x="99" y="111"/>
                    <a:pt x="99" y="114"/>
                    <a:pt x="98" y="117"/>
                  </a:cubicBezTo>
                  <a:cubicBezTo>
                    <a:pt x="97" y="147"/>
                    <a:pt x="87" y="170"/>
                    <a:pt x="53" y="170"/>
                  </a:cubicBezTo>
                  <a:cubicBezTo>
                    <a:pt x="4" y="170"/>
                    <a:pt x="0" y="138"/>
                    <a:pt x="0" y="95"/>
                  </a:cubicBezTo>
                  <a:cubicBezTo>
                    <a:pt x="0" y="72"/>
                    <a:pt x="0" y="72"/>
                    <a:pt x="0" y="72"/>
                  </a:cubicBezTo>
                  <a:cubicBezTo>
                    <a:pt x="2" y="30"/>
                    <a:pt x="5" y="0"/>
                    <a:pt x="53" y="0"/>
                  </a:cubicBezTo>
                  <a:cubicBezTo>
                    <a:pt x="80" y="0"/>
                    <a:pt x="95" y="14"/>
                    <a:pt x="98" y="42"/>
                  </a:cubicBezTo>
                  <a:cubicBezTo>
                    <a:pt x="98" y="46"/>
                    <a:pt x="98" y="50"/>
                    <a:pt x="98" y="54"/>
                  </a:cubicBezTo>
                  <a:cubicBezTo>
                    <a:pt x="68" y="54"/>
                    <a:pt x="68" y="54"/>
                    <a:pt x="68" y="54"/>
                  </a:cubicBezTo>
                  <a:cubicBezTo>
                    <a:pt x="67" y="44"/>
                    <a:pt x="68" y="24"/>
                    <a:pt x="53" y="24"/>
                  </a:cubicBezTo>
                  <a:cubicBezTo>
                    <a:pt x="30" y="24"/>
                    <a:pt x="31" y="52"/>
                    <a:pt x="31" y="65"/>
                  </a:cubicBezTo>
                  <a:cubicBezTo>
                    <a:pt x="31" y="110"/>
                    <a:pt x="31" y="110"/>
                    <a:pt x="31" y="110"/>
                  </a:cubicBezTo>
                  <a:cubicBezTo>
                    <a:pt x="31" y="123"/>
                    <a:pt x="33" y="145"/>
                    <a:pt x="53" y="145"/>
                  </a:cubicBezTo>
                  <a:cubicBezTo>
                    <a:pt x="70" y="145"/>
                    <a:pt x="68" y="118"/>
                    <a:pt x="69" y="108"/>
                  </a:cubicBezTo>
                  <a:lnTo>
                    <a:pt x="99"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30" name="Freeform 56">
              <a:extLst>
                <a:ext uri="{FF2B5EF4-FFF2-40B4-BE49-F238E27FC236}">
                  <a16:creationId xmlns:a16="http://schemas.microsoft.com/office/drawing/2014/main" id="{07C8AF53-213F-B34E-8F12-685786B2C2BE}"/>
                </a:ext>
              </a:extLst>
            </p:cNvPr>
            <p:cNvSpPr>
              <a:spLocks noEditPoints="1"/>
            </p:cNvSpPr>
            <p:nvPr/>
          </p:nvSpPr>
          <p:spPr bwMode="auto">
            <a:xfrm>
              <a:off x="4896" y="1562"/>
              <a:ext cx="39" cy="64"/>
            </a:xfrm>
            <a:custGeom>
              <a:avLst/>
              <a:gdLst>
                <a:gd name="T0" fmla="*/ 0 w 100"/>
                <a:gd name="T1" fmla="*/ 0 h 162"/>
                <a:gd name="T2" fmla="*/ 0 w 100"/>
                <a:gd name="T3" fmla="*/ 0 h 162"/>
                <a:gd name="T4" fmla="*/ 0 w 100"/>
                <a:gd name="T5" fmla="*/ 0 h 162"/>
                <a:gd name="T6" fmla="*/ 0 w 100"/>
                <a:gd name="T7" fmla="*/ 0 h 162"/>
                <a:gd name="T8" fmla="*/ 0 w 100"/>
                <a:gd name="T9" fmla="*/ 0 h 162"/>
                <a:gd name="T10" fmla="*/ 0 w 100"/>
                <a:gd name="T11" fmla="*/ 0 h 162"/>
                <a:gd name="T12" fmla="*/ 0 w 100"/>
                <a:gd name="T13" fmla="*/ 0 h 162"/>
                <a:gd name="T14" fmla="*/ 0 w 100"/>
                <a:gd name="T15" fmla="*/ 0 h 162"/>
                <a:gd name="T16" fmla="*/ 0 w 100"/>
                <a:gd name="T17" fmla="*/ 0 h 162"/>
                <a:gd name="T18" fmla="*/ 0 w 100"/>
                <a:gd name="T19" fmla="*/ 0 h 162"/>
                <a:gd name="T20" fmla="*/ 0 w 100"/>
                <a:gd name="T21" fmla="*/ 0 h 162"/>
                <a:gd name="T22" fmla="*/ 0 w 100"/>
                <a:gd name="T23" fmla="*/ 0 h 162"/>
                <a:gd name="T24" fmla="*/ 0 w 100"/>
                <a:gd name="T25" fmla="*/ 0 h 162"/>
                <a:gd name="T26" fmla="*/ 0 w 100"/>
                <a:gd name="T27" fmla="*/ 0 h 162"/>
                <a:gd name="T28" fmla="*/ 0 w 100"/>
                <a:gd name="T29" fmla="*/ 0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 h="162">
                  <a:moveTo>
                    <a:pt x="0" y="162"/>
                  </a:moveTo>
                  <a:cubicBezTo>
                    <a:pt x="0" y="0"/>
                    <a:pt x="0" y="0"/>
                    <a:pt x="0" y="0"/>
                  </a:cubicBezTo>
                  <a:cubicBezTo>
                    <a:pt x="62" y="0"/>
                    <a:pt x="62" y="0"/>
                    <a:pt x="62" y="0"/>
                  </a:cubicBezTo>
                  <a:cubicBezTo>
                    <a:pt x="91" y="0"/>
                    <a:pt x="100" y="24"/>
                    <a:pt x="100" y="46"/>
                  </a:cubicBezTo>
                  <a:cubicBezTo>
                    <a:pt x="100" y="60"/>
                    <a:pt x="96" y="76"/>
                    <a:pt x="84" y="85"/>
                  </a:cubicBezTo>
                  <a:cubicBezTo>
                    <a:pt x="75" y="92"/>
                    <a:pt x="62" y="95"/>
                    <a:pt x="51" y="94"/>
                  </a:cubicBezTo>
                  <a:cubicBezTo>
                    <a:pt x="30" y="94"/>
                    <a:pt x="30" y="94"/>
                    <a:pt x="30" y="94"/>
                  </a:cubicBezTo>
                  <a:cubicBezTo>
                    <a:pt x="30" y="162"/>
                    <a:pt x="30" y="162"/>
                    <a:pt x="30" y="162"/>
                  </a:cubicBezTo>
                  <a:lnTo>
                    <a:pt x="0" y="162"/>
                  </a:lnTo>
                  <a:close/>
                  <a:moveTo>
                    <a:pt x="30" y="71"/>
                  </a:moveTo>
                  <a:cubicBezTo>
                    <a:pt x="46" y="71"/>
                    <a:pt x="46" y="71"/>
                    <a:pt x="46" y="71"/>
                  </a:cubicBezTo>
                  <a:cubicBezTo>
                    <a:pt x="60" y="71"/>
                    <a:pt x="68" y="65"/>
                    <a:pt x="68" y="45"/>
                  </a:cubicBezTo>
                  <a:cubicBezTo>
                    <a:pt x="68" y="27"/>
                    <a:pt x="61" y="24"/>
                    <a:pt x="44" y="24"/>
                  </a:cubicBezTo>
                  <a:cubicBezTo>
                    <a:pt x="30" y="24"/>
                    <a:pt x="30" y="24"/>
                    <a:pt x="30" y="24"/>
                  </a:cubicBezTo>
                  <a:lnTo>
                    <a:pt x="30"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31" name="Freeform 57">
              <a:extLst>
                <a:ext uri="{FF2B5EF4-FFF2-40B4-BE49-F238E27FC236}">
                  <a16:creationId xmlns:a16="http://schemas.microsoft.com/office/drawing/2014/main" id="{1BED52BA-A254-424B-9F99-DF63322822A7}"/>
                </a:ext>
              </a:extLst>
            </p:cNvPr>
            <p:cNvSpPr>
              <a:spLocks noEditPoints="1"/>
            </p:cNvSpPr>
            <p:nvPr/>
          </p:nvSpPr>
          <p:spPr bwMode="auto">
            <a:xfrm>
              <a:off x="4943" y="1561"/>
              <a:ext cx="41" cy="67"/>
            </a:xfrm>
            <a:custGeom>
              <a:avLst/>
              <a:gdLst>
                <a:gd name="T0" fmla="*/ 0 w 105"/>
                <a:gd name="T1" fmla="*/ 0 h 170"/>
                <a:gd name="T2" fmla="*/ 0 w 105"/>
                <a:gd name="T3" fmla="*/ 0 h 170"/>
                <a:gd name="T4" fmla="*/ 0 w 105"/>
                <a:gd name="T5" fmla="*/ 0 h 170"/>
                <a:gd name="T6" fmla="*/ 0 w 105"/>
                <a:gd name="T7" fmla="*/ 0 h 170"/>
                <a:gd name="T8" fmla="*/ 0 w 105"/>
                <a:gd name="T9" fmla="*/ 0 h 170"/>
                <a:gd name="T10" fmla="*/ 0 w 105"/>
                <a:gd name="T11" fmla="*/ 0 h 170"/>
                <a:gd name="T12" fmla="*/ 0 w 105"/>
                <a:gd name="T13" fmla="*/ 0 h 170"/>
                <a:gd name="T14" fmla="*/ 0 w 105"/>
                <a:gd name="T15" fmla="*/ 0 h 170"/>
                <a:gd name="T16" fmla="*/ 0 w 105"/>
                <a:gd name="T17" fmla="*/ 0 h 170"/>
                <a:gd name="T18" fmla="*/ 0 w 105"/>
                <a:gd name="T19" fmla="*/ 0 h 170"/>
                <a:gd name="T20" fmla="*/ 0 w 105"/>
                <a:gd name="T21" fmla="*/ 0 h 170"/>
                <a:gd name="T22" fmla="*/ 0 w 105"/>
                <a:gd name="T23" fmla="*/ 0 h 170"/>
                <a:gd name="T24" fmla="*/ 0 w 105"/>
                <a:gd name="T25" fmla="*/ 0 h 170"/>
                <a:gd name="T26" fmla="*/ 0 w 105"/>
                <a:gd name="T27" fmla="*/ 0 h 1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5" h="170">
                  <a:moveTo>
                    <a:pt x="0" y="72"/>
                  </a:moveTo>
                  <a:cubicBezTo>
                    <a:pt x="1" y="31"/>
                    <a:pt x="4" y="0"/>
                    <a:pt x="52" y="0"/>
                  </a:cubicBezTo>
                  <a:cubicBezTo>
                    <a:pt x="101" y="0"/>
                    <a:pt x="104" y="31"/>
                    <a:pt x="105" y="72"/>
                  </a:cubicBezTo>
                  <a:cubicBezTo>
                    <a:pt x="105" y="95"/>
                    <a:pt x="105" y="95"/>
                    <a:pt x="105" y="95"/>
                  </a:cubicBezTo>
                  <a:cubicBezTo>
                    <a:pt x="105" y="139"/>
                    <a:pt x="102" y="170"/>
                    <a:pt x="52" y="170"/>
                  </a:cubicBezTo>
                  <a:cubicBezTo>
                    <a:pt x="3" y="170"/>
                    <a:pt x="0" y="139"/>
                    <a:pt x="0" y="95"/>
                  </a:cubicBezTo>
                  <a:lnTo>
                    <a:pt x="0" y="72"/>
                  </a:lnTo>
                  <a:close/>
                  <a:moveTo>
                    <a:pt x="31" y="111"/>
                  </a:moveTo>
                  <a:cubicBezTo>
                    <a:pt x="31" y="124"/>
                    <a:pt x="32" y="146"/>
                    <a:pt x="52" y="146"/>
                  </a:cubicBezTo>
                  <a:cubicBezTo>
                    <a:pt x="74" y="146"/>
                    <a:pt x="74" y="124"/>
                    <a:pt x="74" y="108"/>
                  </a:cubicBezTo>
                  <a:cubicBezTo>
                    <a:pt x="74" y="66"/>
                    <a:pt x="74" y="66"/>
                    <a:pt x="74" y="66"/>
                  </a:cubicBezTo>
                  <a:cubicBezTo>
                    <a:pt x="74" y="54"/>
                    <a:pt x="75" y="25"/>
                    <a:pt x="52" y="25"/>
                  </a:cubicBezTo>
                  <a:cubicBezTo>
                    <a:pt x="29" y="25"/>
                    <a:pt x="31" y="53"/>
                    <a:pt x="31" y="66"/>
                  </a:cubicBezTo>
                  <a:lnTo>
                    <a:pt x="31"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32" name="Freeform 58">
              <a:extLst>
                <a:ext uri="{FF2B5EF4-FFF2-40B4-BE49-F238E27FC236}">
                  <a16:creationId xmlns:a16="http://schemas.microsoft.com/office/drawing/2014/main" id="{A48A8705-CFDD-0249-BF8E-AC85BB9223E1}"/>
                </a:ext>
              </a:extLst>
            </p:cNvPr>
            <p:cNvSpPr>
              <a:spLocks/>
            </p:cNvSpPr>
            <p:nvPr/>
          </p:nvSpPr>
          <p:spPr bwMode="auto">
            <a:xfrm>
              <a:off x="4995" y="1562"/>
              <a:ext cx="41" cy="66"/>
            </a:xfrm>
            <a:custGeom>
              <a:avLst/>
              <a:gdLst>
                <a:gd name="T0" fmla="*/ 0 w 103"/>
                <a:gd name="T1" fmla="*/ 0 h 166"/>
                <a:gd name="T2" fmla="*/ 0 w 103"/>
                <a:gd name="T3" fmla="*/ 0 h 166"/>
                <a:gd name="T4" fmla="*/ 0 w 103"/>
                <a:gd name="T5" fmla="*/ 0 h 166"/>
                <a:gd name="T6" fmla="*/ 0 w 103"/>
                <a:gd name="T7" fmla="*/ 0 h 166"/>
                <a:gd name="T8" fmla="*/ 0 w 103"/>
                <a:gd name="T9" fmla="*/ 0 h 166"/>
                <a:gd name="T10" fmla="*/ 0 w 103"/>
                <a:gd name="T11" fmla="*/ 0 h 166"/>
                <a:gd name="T12" fmla="*/ 0 w 103"/>
                <a:gd name="T13" fmla="*/ 0 h 166"/>
                <a:gd name="T14" fmla="*/ 0 w 103"/>
                <a:gd name="T15" fmla="*/ 0 h 166"/>
                <a:gd name="T16" fmla="*/ 0 w 103"/>
                <a:gd name="T17" fmla="*/ 0 h 166"/>
                <a:gd name="T18" fmla="*/ 0 w 103"/>
                <a:gd name="T19" fmla="*/ 0 h 166"/>
                <a:gd name="T20" fmla="*/ 0 w 103"/>
                <a:gd name="T21" fmla="*/ 0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 h="166">
                  <a:moveTo>
                    <a:pt x="73" y="0"/>
                  </a:moveTo>
                  <a:cubicBezTo>
                    <a:pt x="103" y="0"/>
                    <a:pt x="103" y="0"/>
                    <a:pt x="103" y="0"/>
                  </a:cubicBezTo>
                  <a:cubicBezTo>
                    <a:pt x="103" y="113"/>
                    <a:pt x="103" y="113"/>
                    <a:pt x="103" y="113"/>
                  </a:cubicBezTo>
                  <a:cubicBezTo>
                    <a:pt x="103" y="149"/>
                    <a:pt x="91" y="166"/>
                    <a:pt x="52" y="166"/>
                  </a:cubicBezTo>
                  <a:cubicBezTo>
                    <a:pt x="12" y="166"/>
                    <a:pt x="0" y="149"/>
                    <a:pt x="0" y="113"/>
                  </a:cubicBezTo>
                  <a:cubicBezTo>
                    <a:pt x="0" y="0"/>
                    <a:pt x="0" y="0"/>
                    <a:pt x="0" y="0"/>
                  </a:cubicBezTo>
                  <a:cubicBezTo>
                    <a:pt x="30" y="0"/>
                    <a:pt x="30" y="0"/>
                    <a:pt x="30" y="0"/>
                  </a:cubicBezTo>
                  <a:cubicBezTo>
                    <a:pt x="30" y="111"/>
                    <a:pt x="30" y="111"/>
                    <a:pt x="30" y="111"/>
                  </a:cubicBezTo>
                  <a:cubicBezTo>
                    <a:pt x="30" y="126"/>
                    <a:pt x="31" y="142"/>
                    <a:pt x="52" y="142"/>
                  </a:cubicBezTo>
                  <a:cubicBezTo>
                    <a:pt x="72" y="142"/>
                    <a:pt x="73" y="126"/>
                    <a:pt x="73" y="111"/>
                  </a:cubicBezTo>
                  <a:lnTo>
                    <a:pt x="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33" name="Freeform 59">
              <a:extLst>
                <a:ext uri="{FF2B5EF4-FFF2-40B4-BE49-F238E27FC236}">
                  <a16:creationId xmlns:a16="http://schemas.microsoft.com/office/drawing/2014/main" id="{0068DED5-33C3-514A-B0E8-F741109F4A05}"/>
                </a:ext>
              </a:extLst>
            </p:cNvPr>
            <p:cNvSpPr>
              <a:spLocks/>
            </p:cNvSpPr>
            <p:nvPr/>
          </p:nvSpPr>
          <p:spPr bwMode="auto">
            <a:xfrm>
              <a:off x="5046" y="1561"/>
              <a:ext cx="39" cy="67"/>
            </a:xfrm>
            <a:custGeom>
              <a:avLst/>
              <a:gdLst>
                <a:gd name="T0" fmla="*/ 0 w 99"/>
                <a:gd name="T1" fmla="*/ 0 h 170"/>
                <a:gd name="T2" fmla="*/ 0 w 99"/>
                <a:gd name="T3" fmla="*/ 0 h 170"/>
                <a:gd name="T4" fmla="*/ 0 w 99"/>
                <a:gd name="T5" fmla="*/ 0 h 170"/>
                <a:gd name="T6" fmla="*/ 0 w 99"/>
                <a:gd name="T7" fmla="*/ 0 h 170"/>
                <a:gd name="T8" fmla="*/ 0 w 99"/>
                <a:gd name="T9" fmla="*/ 0 h 170"/>
                <a:gd name="T10" fmla="*/ 0 w 99"/>
                <a:gd name="T11" fmla="*/ 0 h 170"/>
                <a:gd name="T12" fmla="*/ 0 w 99"/>
                <a:gd name="T13" fmla="*/ 0 h 170"/>
                <a:gd name="T14" fmla="*/ 0 w 99"/>
                <a:gd name="T15" fmla="*/ 0 h 170"/>
                <a:gd name="T16" fmla="*/ 0 w 99"/>
                <a:gd name="T17" fmla="*/ 0 h 170"/>
                <a:gd name="T18" fmla="*/ 0 w 99"/>
                <a:gd name="T19" fmla="*/ 0 h 170"/>
                <a:gd name="T20" fmla="*/ 0 w 99"/>
                <a:gd name="T21" fmla="*/ 0 h 170"/>
                <a:gd name="T22" fmla="*/ 0 w 99"/>
                <a:gd name="T23" fmla="*/ 0 h 170"/>
                <a:gd name="T24" fmla="*/ 0 w 99"/>
                <a:gd name="T25" fmla="*/ 0 h 170"/>
                <a:gd name="T26" fmla="*/ 0 w 99"/>
                <a:gd name="T27" fmla="*/ 0 h 170"/>
                <a:gd name="T28" fmla="*/ 0 w 99"/>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 h="170">
                  <a:moveTo>
                    <a:pt x="99" y="109"/>
                  </a:moveTo>
                  <a:cubicBezTo>
                    <a:pt x="99" y="112"/>
                    <a:pt x="99" y="115"/>
                    <a:pt x="98" y="118"/>
                  </a:cubicBezTo>
                  <a:cubicBezTo>
                    <a:pt x="97" y="147"/>
                    <a:pt x="87" y="170"/>
                    <a:pt x="53" y="170"/>
                  </a:cubicBezTo>
                  <a:cubicBezTo>
                    <a:pt x="3" y="170"/>
                    <a:pt x="0" y="139"/>
                    <a:pt x="0" y="95"/>
                  </a:cubicBezTo>
                  <a:cubicBezTo>
                    <a:pt x="0" y="72"/>
                    <a:pt x="0" y="72"/>
                    <a:pt x="0" y="72"/>
                  </a:cubicBezTo>
                  <a:cubicBezTo>
                    <a:pt x="2" y="31"/>
                    <a:pt x="5" y="0"/>
                    <a:pt x="53" y="0"/>
                  </a:cubicBezTo>
                  <a:cubicBezTo>
                    <a:pt x="80" y="1"/>
                    <a:pt x="95" y="15"/>
                    <a:pt x="97" y="42"/>
                  </a:cubicBezTo>
                  <a:cubicBezTo>
                    <a:pt x="98" y="46"/>
                    <a:pt x="98" y="50"/>
                    <a:pt x="98" y="55"/>
                  </a:cubicBezTo>
                  <a:cubicBezTo>
                    <a:pt x="68" y="55"/>
                    <a:pt x="68" y="55"/>
                    <a:pt x="68" y="55"/>
                  </a:cubicBezTo>
                  <a:cubicBezTo>
                    <a:pt x="67" y="44"/>
                    <a:pt x="68" y="25"/>
                    <a:pt x="53" y="25"/>
                  </a:cubicBezTo>
                  <a:cubicBezTo>
                    <a:pt x="29" y="25"/>
                    <a:pt x="31" y="53"/>
                    <a:pt x="31" y="66"/>
                  </a:cubicBezTo>
                  <a:cubicBezTo>
                    <a:pt x="31" y="111"/>
                    <a:pt x="31" y="111"/>
                    <a:pt x="31" y="111"/>
                  </a:cubicBezTo>
                  <a:cubicBezTo>
                    <a:pt x="31" y="124"/>
                    <a:pt x="32" y="146"/>
                    <a:pt x="53" y="146"/>
                  </a:cubicBezTo>
                  <a:cubicBezTo>
                    <a:pt x="70" y="146"/>
                    <a:pt x="68" y="119"/>
                    <a:pt x="68" y="109"/>
                  </a:cubicBezTo>
                  <a:lnTo>
                    <a:pt x="99" y="10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34" name="Freeform 60">
              <a:extLst>
                <a:ext uri="{FF2B5EF4-FFF2-40B4-BE49-F238E27FC236}">
                  <a16:creationId xmlns:a16="http://schemas.microsoft.com/office/drawing/2014/main" id="{B43A499F-5760-C543-8EA6-F5AFEC5E5470}"/>
                </a:ext>
              </a:extLst>
            </p:cNvPr>
            <p:cNvSpPr>
              <a:spLocks/>
            </p:cNvSpPr>
            <p:nvPr/>
          </p:nvSpPr>
          <p:spPr bwMode="auto">
            <a:xfrm>
              <a:off x="5094" y="1562"/>
              <a:ext cx="41" cy="64"/>
            </a:xfrm>
            <a:custGeom>
              <a:avLst/>
              <a:gdLst>
                <a:gd name="T0" fmla="*/ 0 w 41"/>
                <a:gd name="T1" fmla="*/ 64 h 64"/>
                <a:gd name="T2" fmla="*/ 0 w 41"/>
                <a:gd name="T3" fmla="*/ 0 h 64"/>
                <a:gd name="T4" fmla="*/ 12 w 41"/>
                <a:gd name="T5" fmla="*/ 0 h 64"/>
                <a:gd name="T6" fmla="*/ 12 w 41"/>
                <a:gd name="T7" fmla="*/ 26 h 64"/>
                <a:gd name="T8" fmla="*/ 29 w 41"/>
                <a:gd name="T9" fmla="*/ 26 h 64"/>
                <a:gd name="T10" fmla="*/ 29 w 41"/>
                <a:gd name="T11" fmla="*/ 0 h 64"/>
                <a:gd name="T12" fmla="*/ 41 w 41"/>
                <a:gd name="T13" fmla="*/ 0 h 64"/>
                <a:gd name="T14" fmla="*/ 41 w 41"/>
                <a:gd name="T15" fmla="*/ 64 h 64"/>
                <a:gd name="T16" fmla="*/ 29 w 41"/>
                <a:gd name="T17" fmla="*/ 64 h 64"/>
                <a:gd name="T18" fmla="*/ 29 w 41"/>
                <a:gd name="T19" fmla="*/ 35 h 64"/>
                <a:gd name="T20" fmla="*/ 12 w 41"/>
                <a:gd name="T21" fmla="*/ 35 h 64"/>
                <a:gd name="T22" fmla="*/ 12 w 41"/>
                <a:gd name="T23" fmla="*/ 64 h 64"/>
                <a:gd name="T24" fmla="*/ 0 w 41"/>
                <a:gd name="T25" fmla="*/ 64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64">
                  <a:moveTo>
                    <a:pt x="0" y="64"/>
                  </a:moveTo>
                  <a:lnTo>
                    <a:pt x="0" y="0"/>
                  </a:lnTo>
                  <a:lnTo>
                    <a:pt x="12" y="0"/>
                  </a:lnTo>
                  <a:lnTo>
                    <a:pt x="12" y="26"/>
                  </a:lnTo>
                  <a:lnTo>
                    <a:pt x="29" y="26"/>
                  </a:lnTo>
                  <a:lnTo>
                    <a:pt x="29" y="0"/>
                  </a:lnTo>
                  <a:lnTo>
                    <a:pt x="41" y="0"/>
                  </a:lnTo>
                  <a:lnTo>
                    <a:pt x="41" y="64"/>
                  </a:lnTo>
                  <a:lnTo>
                    <a:pt x="29" y="64"/>
                  </a:lnTo>
                  <a:lnTo>
                    <a:pt x="29" y="35"/>
                  </a:lnTo>
                  <a:lnTo>
                    <a:pt x="12" y="35"/>
                  </a:lnTo>
                  <a:lnTo>
                    <a:pt x="12" y="64"/>
                  </a:ln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35" name="Freeform 61">
              <a:extLst>
                <a:ext uri="{FF2B5EF4-FFF2-40B4-BE49-F238E27FC236}">
                  <a16:creationId xmlns:a16="http://schemas.microsoft.com/office/drawing/2014/main" id="{844F62B9-2C51-D346-8628-CB3AD43B6F49}"/>
                </a:ext>
              </a:extLst>
            </p:cNvPr>
            <p:cNvSpPr>
              <a:spLocks/>
            </p:cNvSpPr>
            <p:nvPr/>
          </p:nvSpPr>
          <p:spPr bwMode="auto">
            <a:xfrm>
              <a:off x="4859" y="1202"/>
              <a:ext cx="324" cy="129"/>
            </a:xfrm>
            <a:custGeom>
              <a:avLst/>
              <a:gdLst>
                <a:gd name="T0" fmla="*/ 251 w 324"/>
                <a:gd name="T1" fmla="*/ 0 h 129"/>
                <a:gd name="T2" fmla="*/ 321 w 324"/>
                <a:gd name="T3" fmla="*/ 124 h 129"/>
                <a:gd name="T4" fmla="*/ 324 w 324"/>
                <a:gd name="T5" fmla="*/ 129 h 129"/>
                <a:gd name="T6" fmla="*/ 0 w 324"/>
                <a:gd name="T7" fmla="*/ 129 h 129"/>
                <a:gd name="T8" fmla="*/ 73 w 324"/>
                <a:gd name="T9" fmla="*/ 0 h 129"/>
                <a:gd name="T10" fmla="*/ 251 w 324"/>
                <a:gd name="T11" fmla="*/ 0 h 1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4" h="129">
                  <a:moveTo>
                    <a:pt x="251" y="0"/>
                  </a:moveTo>
                  <a:lnTo>
                    <a:pt x="321" y="124"/>
                  </a:lnTo>
                  <a:lnTo>
                    <a:pt x="324" y="129"/>
                  </a:lnTo>
                  <a:lnTo>
                    <a:pt x="0" y="129"/>
                  </a:lnTo>
                  <a:lnTo>
                    <a:pt x="73" y="0"/>
                  </a:lnTo>
                  <a:lnTo>
                    <a:pt x="2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36" name="Freeform 62">
              <a:extLst>
                <a:ext uri="{FF2B5EF4-FFF2-40B4-BE49-F238E27FC236}">
                  <a16:creationId xmlns:a16="http://schemas.microsoft.com/office/drawing/2014/main" id="{6B4A8F4A-CFFC-EB42-AE3B-246E1E22D8CE}"/>
                </a:ext>
              </a:extLst>
            </p:cNvPr>
            <p:cNvSpPr>
              <a:spLocks/>
            </p:cNvSpPr>
            <p:nvPr/>
          </p:nvSpPr>
          <p:spPr bwMode="auto">
            <a:xfrm>
              <a:off x="4955" y="1210"/>
              <a:ext cx="29" cy="49"/>
            </a:xfrm>
            <a:custGeom>
              <a:avLst/>
              <a:gdLst>
                <a:gd name="T0" fmla="*/ 0 w 73"/>
                <a:gd name="T1" fmla="*/ 0 h 125"/>
                <a:gd name="T2" fmla="*/ 0 w 73"/>
                <a:gd name="T3" fmla="*/ 0 h 125"/>
                <a:gd name="T4" fmla="*/ 0 w 73"/>
                <a:gd name="T5" fmla="*/ 0 h 125"/>
                <a:gd name="T6" fmla="*/ 0 w 73"/>
                <a:gd name="T7" fmla="*/ 0 h 125"/>
                <a:gd name="T8" fmla="*/ 0 w 73"/>
                <a:gd name="T9" fmla="*/ 0 h 125"/>
                <a:gd name="T10" fmla="*/ 0 w 73"/>
                <a:gd name="T11" fmla="*/ 0 h 125"/>
                <a:gd name="T12" fmla="*/ 0 w 73"/>
                <a:gd name="T13" fmla="*/ 0 h 125"/>
                <a:gd name="T14" fmla="*/ 0 w 73"/>
                <a:gd name="T15" fmla="*/ 0 h 125"/>
                <a:gd name="T16" fmla="*/ 0 w 73"/>
                <a:gd name="T17" fmla="*/ 0 h 125"/>
                <a:gd name="T18" fmla="*/ 0 w 73"/>
                <a:gd name="T19" fmla="*/ 0 h 125"/>
                <a:gd name="T20" fmla="*/ 0 w 73"/>
                <a:gd name="T21" fmla="*/ 0 h 125"/>
                <a:gd name="T22" fmla="*/ 0 w 73"/>
                <a:gd name="T23" fmla="*/ 0 h 125"/>
                <a:gd name="T24" fmla="*/ 0 w 73"/>
                <a:gd name="T25" fmla="*/ 0 h 125"/>
                <a:gd name="T26" fmla="*/ 0 w 73"/>
                <a:gd name="T27" fmla="*/ 0 h 125"/>
                <a:gd name="T28" fmla="*/ 0 w 73"/>
                <a:gd name="T29" fmla="*/ 0 h 125"/>
                <a:gd name="T30" fmla="*/ 0 w 73"/>
                <a:gd name="T31" fmla="*/ 0 h 125"/>
                <a:gd name="T32" fmla="*/ 0 w 73"/>
                <a:gd name="T33" fmla="*/ 0 h 125"/>
                <a:gd name="T34" fmla="*/ 0 w 73"/>
                <a:gd name="T35" fmla="*/ 0 h 125"/>
                <a:gd name="T36" fmla="*/ 0 w 73"/>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125">
                  <a:moveTo>
                    <a:pt x="49" y="39"/>
                  </a:moveTo>
                  <a:cubicBezTo>
                    <a:pt x="49" y="28"/>
                    <a:pt x="48" y="18"/>
                    <a:pt x="35" y="18"/>
                  </a:cubicBezTo>
                  <a:cubicBezTo>
                    <a:pt x="28" y="18"/>
                    <a:pt x="23" y="21"/>
                    <a:pt x="23" y="29"/>
                  </a:cubicBezTo>
                  <a:cubicBezTo>
                    <a:pt x="23" y="38"/>
                    <a:pt x="29" y="42"/>
                    <a:pt x="36" y="46"/>
                  </a:cubicBezTo>
                  <a:cubicBezTo>
                    <a:pt x="43" y="51"/>
                    <a:pt x="57" y="60"/>
                    <a:pt x="63" y="66"/>
                  </a:cubicBezTo>
                  <a:cubicBezTo>
                    <a:pt x="71" y="73"/>
                    <a:pt x="73" y="80"/>
                    <a:pt x="73" y="91"/>
                  </a:cubicBezTo>
                  <a:cubicBezTo>
                    <a:pt x="73" y="114"/>
                    <a:pt x="58" y="125"/>
                    <a:pt x="36" y="125"/>
                  </a:cubicBezTo>
                  <a:cubicBezTo>
                    <a:pt x="9" y="125"/>
                    <a:pt x="0" y="110"/>
                    <a:pt x="0" y="89"/>
                  </a:cubicBezTo>
                  <a:cubicBezTo>
                    <a:pt x="0" y="80"/>
                    <a:pt x="0" y="80"/>
                    <a:pt x="0" y="80"/>
                  </a:cubicBezTo>
                  <a:cubicBezTo>
                    <a:pt x="22" y="80"/>
                    <a:pt x="22" y="80"/>
                    <a:pt x="22" y="80"/>
                  </a:cubicBezTo>
                  <a:cubicBezTo>
                    <a:pt x="22" y="87"/>
                    <a:pt x="22" y="87"/>
                    <a:pt x="22" y="87"/>
                  </a:cubicBezTo>
                  <a:cubicBezTo>
                    <a:pt x="22" y="99"/>
                    <a:pt x="25" y="107"/>
                    <a:pt x="36" y="107"/>
                  </a:cubicBezTo>
                  <a:cubicBezTo>
                    <a:pt x="46" y="107"/>
                    <a:pt x="50" y="102"/>
                    <a:pt x="50" y="93"/>
                  </a:cubicBezTo>
                  <a:cubicBezTo>
                    <a:pt x="50" y="86"/>
                    <a:pt x="47" y="81"/>
                    <a:pt x="41" y="77"/>
                  </a:cubicBezTo>
                  <a:cubicBezTo>
                    <a:pt x="30" y="68"/>
                    <a:pt x="15" y="62"/>
                    <a:pt x="6" y="50"/>
                  </a:cubicBezTo>
                  <a:cubicBezTo>
                    <a:pt x="2" y="44"/>
                    <a:pt x="0" y="38"/>
                    <a:pt x="0" y="31"/>
                  </a:cubicBezTo>
                  <a:cubicBezTo>
                    <a:pt x="0" y="11"/>
                    <a:pt x="12" y="0"/>
                    <a:pt x="35" y="0"/>
                  </a:cubicBezTo>
                  <a:cubicBezTo>
                    <a:pt x="71" y="0"/>
                    <a:pt x="70" y="27"/>
                    <a:pt x="70" y="39"/>
                  </a:cubicBezTo>
                  <a:lnTo>
                    <a:pt x="4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37" name="Freeform 63">
              <a:extLst>
                <a:ext uri="{FF2B5EF4-FFF2-40B4-BE49-F238E27FC236}">
                  <a16:creationId xmlns:a16="http://schemas.microsoft.com/office/drawing/2014/main" id="{11E2A065-AE49-FA4B-8B47-8E4BCE34CD1C}"/>
                </a:ext>
              </a:extLst>
            </p:cNvPr>
            <p:cNvSpPr>
              <a:spLocks/>
            </p:cNvSpPr>
            <p:nvPr/>
          </p:nvSpPr>
          <p:spPr bwMode="auto">
            <a:xfrm>
              <a:off x="4988" y="1213"/>
              <a:ext cx="15" cy="46"/>
            </a:xfrm>
            <a:custGeom>
              <a:avLst/>
              <a:gdLst>
                <a:gd name="T0" fmla="*/ 0 w 38"/>
                <a:gd name="T1" fmla="*/ 0 h 118"/>
                <a:gd name="T2" fmla="*/ 0 w 38"/>
                <a:gd name="T3" fmla="*/ 0 h 118"/>
                <a:gd name="T4" fmla="*/ 0 w 38"/>
                <a:gd name="T5" fmla="*/ 0 h 118"/>
                <a:gd name="T6" fmla="*/ 0 w 38"/>
                <a:gd name="T7" fmla="*/ 0 h 118"/>
                <a:gd name="T8" fmla="*/ 0 w 38"/>
                <a:gd name="T9" fmla="*/ 0 h 118"/>
                <a:gd name="T10" fmla="*/ 0 w 38"/>
                <a:gd name="T11" fmla="*/ 0 h 118"/>
                <a:gd name="T12" fmla="*/ 0 w 38"/>
                <a:gd name="T13" fmla="*/ 0 h 118"/>
                <a:gd name="T14" fmla="*/ 0 w 38"/>
                <a:gd name="T15" fmla="*/ 0 h 118"/>
                <a:gd name="T16" fmla="*/ 0 w 38"/>
                <a:gd name="T17" fmla="*/ 0 h 118"/>
                <a:gd name="T18" fmla="*/ 0 w 38"/>
                <a:gd name="T19" fmla="*/ 0 h 118"/>
                <a:gd name="T20" fmla="*/ 0 w 38"/>
                <a:gd name="T21" fmla="*/ 0 h 118"/>
                <a:gd name="T22" fmla="*/ 0 w 38"/>
                <a:gd name="T23" fmla="*/ 0 h 118"/>
                <a:gd name="T24" fmla="*/ 0 w 38"/>
                <a:gd name="T25" fmla="*/ 0 h 118"/>
                <a:gd name="T26" fmla="*/ 0 w 38"/>
                <a:gd name="T27" fmla="*/ 0 h 118"/>
                <a:gd name="T28" fmla="*/ 0 w 38"/>
                <a:gd name="T29" fmla="*/ 0 h 1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118">
                  <a:moveTo>
                    <a:pt x="38" y="116"/>
                  </a:moveTo>
                  <a:cubicBezTo>
                    <a:pt x="26" y="117"/>
                    <a:pt x="9" y="118"/>
                    <a:pt x="9" y="102"/>
                  </a:cubicBezTo>
                  <a:cubicBezTo>
                    <a:pt x="9" y="40"/>
                    <a:pt x="9" y="40"/>
                    <a:pt x="9" y="40"/>
                  </a:cubicBezTo>
                  <a:cubicBezTo>
                    <a:pt x="0" y="40"/>
                    <a:pt x="0" y="40"/>
                    <a:pt x="0" y="40"/>
                  </a:cubicBezTo>
                  <a:cubicBezTo>
                    <a:pt x="0" y="25"/>
                    <a:pt x="0" y="25"/>
                    <a:pt x="0" y="25"/>
                  </a:cubicBezTo>
                  <a:cubicBezTo>
                    <a:pt x="8" y="25"/>
                    <a:pt x="8" y="25"/>
                    <a:pt x="8" y="25"/>
                  </a:cubicBezTo>
                  <a:cubicBezTo>
                    <a:pt x="8" y="0"/>
                    <a:pt x="8" y="0"/>
                    <a:pt x="8" y="0"/>
                  </a:cubicBezTo>
                  <a:cubicBezTo>
                    <a:pt x="29" y="0"/>
                    <a:pt x="29" y="0"/>
                    <a:pt x="29" y="0"/>
                  </a:cubicBezTo>
                  <a:cubicBezTo>
                    <a:pt x="29" y="25"/>
                    <a:pt x="29" y="25"/>
                    <a:pt x="29" y="25"/>
                  </a:cubicBezTo>
                  <a:cubicBezTo>
                    <a:pt x="38" y="25"/>
                    <a:pt x="38" y="25"/>
                    <a:pt x="38" y="25"/>
                  </a:cubicBezTo>
                  <a:cubicBezTo>
                    <a:pt x="38" y="40"/>
                    <a:pt x="38" y="40"/>
                    <a:pt x="38" y="40"/>
                  </a:cubicBezTo>
                  <a:cubicBezTo>
                    <a:pt x="29" y="40"/>
                    <a:pt x="29" y="40"/>
                    <a:pt x="29" y="40"/>
                  </a:cubicBezTo>
                  <a:cubicBezTo>
                    <a:pt x="29" y="96"/>
                    <a:pt x="29" y="96"/>
                    <a:pt x="29" y="96"/>
                  </a:cubicBezTo>
                  <a:cubicBezTo>
                    <a:pt x="30" y="100"/>
                    <a:pt x="36" y="100"/>
                    <a:pt x="38" y="100"/>
                  </a:cubicBezTo>
                  <a:lnTo>
                    <a:pt x="38" y="1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38" name="Freeform 64">
              <a:extLst>
                <a:ext uri="{FF2B5EF4-FFF2-40B4-BE49-F238E27FC236}">
                  <a16:creationId xmlns:a16="http://schemas.microsoft.com/office/drawing/2014/main" id="{725B8A7A-0CCA-E740-B201-BFF6C0D06C30}"/>
                </a:ext>
              </a:extLst>
            </p:cNvPr>
            <p:cNvSpPr>
              <a:spLocks noEditPoints="1"/>
            </p:cNvSpPr>
            <p:nvPr/>
          </p:nvSpPr>
          <p:spPr bwMode="auto">
            <a:xfrm>
              <a:off x="5008" y="1222"/>
              <a:ext cx="25" cy="37"/>
            </a:xfrm>
            <a:custGeom>
              <a:avLst/>
              <a:gdLst>
                <a:gd name="T0" fmla="*/ 0 w 63"/>
                <a:gd name="T1" fmla="*/ 0 h 95"/>
                <a:gd name="T2" fmla="*/ 0 w 63"/>
                <a:gd name="T3" fmla="*/ 0 h 95"/>
                <a:gd name="T4" fmla="*/ 0 w 63"/>
                <a:gd name="T5" fmla="*/ 0 h 95"/>
                <a:gd name="T6" fmla="*/ 0 w 63"/>
                <a:gd name="T7" fmla="*/ 0 h 95"/>
                <a:gd name="T8" fmla="*/ 0 w 63"/>
                <a:gd name="T9" fmla="*/ 0 h 95"/>
                <a:gd name="T10" fmla="*/ 0 w 63"/>
                <a:gd name="T11" fmla="*/ 0 h 95"/>
                <a:gd name="T12" fmla="*/ 0 w 63"/>
                <a:gd name="T13" fmla="*/ 0 h 95"/>
                <a:gd name="T14" fmla="*/ 0 w 63"/>
                <a:gd name="T15" fmla="*/ 0 h 95"/>
                <a:gd name="T16" fmla="*/ 0 w 63"/>
                <a:gd name="T17" fmla="*/ 0 h 95"/>
                <a:gd name="T18" fmla="*/ 0 w 63"/>
                <a:gd name="T19" fmla="*/ 0 h 95"/>
                <a:gd name="T20" fmla="*/ 0 w 63"/>
                <a:gd name="T21" fmla="*/ 0 h 95"/>
                <a:gd name="T22" fmla="*/ 0 w 63"/>
                <a:gd name="T23" fmla="*/ 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95">
                  <a:moveTo>
                    <a:pt x="0" y="51"/>
                  </a:moveTo>
                  <a:cubicBezTo>
                    <a:pt x="0" y="20"/>
                    <a:pt x="0" y="0"/>
                    <a:pt x="32" y="0"/>
                  </a:cubicBezTo>
                  <a:cubicBezTo>
                    <a:pt x="63" y="0"/>
                    <a:pt x="63" y="20"/>
                    <a:pt x="63" y="51"/>
                  </a:cubicBezTo>
                  <a:cubicBezTo>
                    <a:pt x="63" y="82"/>
                    <a:pt x="59" y="95"/>
                    <a:pt x="32" y="95"/>
                  </a:cubicBezTo>
                  <a:cubicBezTo>
                    <a:pt x="4" y="95"/>
                    <a:pt x="0" y="82"/>
                    <a:pt x="0" y="51"/>
                  </a:cubicBezTo>
                  <a:close/>
                  <a:moveTo>
                    <a:pt x="21" y="63"/>
                  </a:moveTo>
                  <a:cubicBezTo>
                    <a:pt x="21" y="74"/>
                    <a:pt x="22" y="79"/>
                    <a:pt x="32" y="79"/>
                  </a:cubicBezTo>
                  <a:cubicBezTo>
                    <a:pt x="41" y="79"/>
                    <a:pt x="42" y="74"/>
                    <a:pt x="42" y="63"/>
                  </a:cubicBezTo>
                  <a:cubicBezTo>
                    <a:pt x="42" y="33"/>
                    <a:pt x="42" y="33"/>
                    <a:pt x="42" y="33"/>
                  </a:cubicBezTo>
                  <a:cubicBezTo>
                    <a:pt x="42" y="25"/>
                    <a:pt x="42" y="16"/>
                    <a:pt x="32" y="16"/>
                  </a:cubicBezTo>
                  <a:cubicBezTo>
                    <a:pt x="21" y="16"/>
                    <a:pt x="21" y="25"/>
                    <a:pt x="21" y="33"/>
                  </a:cubicBezTo>
                  <a:lnTo>
                    <a:pt x="2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39" name="Freeform 65">
              <a:extLst>
                <a:ext uri="{FF2B5EF4-FFF2-40B4-BE49-F238E27FC236}">
                  <a16:creationId xmlns:a16="http://schemas.microsoft.com/office/drawing/2014/main" id="{6B73F847-4BBA-7949-A885-95A87EB4543E}"/>
                </a:ext>
              </a:extLst>
            </p:cNvPr>
            <p:cNvSpPr>
              <a:spLocks/>
            </p:cNvSpPr>
            <p:nvPr/>
          </p:nvSpPr>
          <p:spPr bwMode="auto">
            <a:xfrm>
              <a:off x="5040" y="1222"/>
              <a:ext cx="16" cy="36"/>
            </a:xfrm>
            <a:custGeom>
              <a:avLst/>
              <a:gdLst>
                <a:gd name="T0" fmla="*/ 0 w 41"/>
                <a:gd name="T1" fmla="*/ 0 h 92"/>
                <a:gd name="T2" fmla="*/ 0 w 41"/>
                <a:gd name="T3" fmla="*/ 0 h 92"/>
                <a:gd name="T4" fmla="*/ 0 w 41"/>
                <a:gd name="T5" fmla="*/ 0 h 92"/>
                <a:gd name="T6" fmla="*/ 0 w 41"/>
                <a:gd name="T7" fmla="*/ 0 h 92"/>
                <a:gd name="T8" fmla="*/ 0 w 41"/>
                <a:gd name="T9" fmla="*/ 0 h 92"/>
                <a:gd name="T10" fmla="*/ 0 w 41"/>
                <a:gd name="T11" fmla="*/ 0 h 92"/>
                <a:gd name="T12" fmla="*/ 0 w 41"/>
                <a:gd name="T13" fmla="*/ 0 h 92"/>
                <a:gd name="T14" fmla="*/ 0 w 41"/>
                <a:gd name="T15" fmla="*/ 0 h 92"/>
                <a:gd name="T16" fmla="*/ 0 w 41"/>
                <a:gd name="T17" fmla="*/ 0 h 92"/>
                <a:gd name="T18" fmla="*/ 0 w 41"/>
                <a:gd name="T19" fmla="*/ 0 h 92"/>
                <a:gd name="T20" fmla="*/ 0 w 41"/>
                <a:gd name="T21" fmla="*/ 0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92">
                  <a:moveTo>
                    <a:pt x="20" y="17"/>
                  </a:moveTo>
                  <a:cubicBezTo>
                    <a:pt x="20" y="17"/>
                    <a:pt x="20" y="17"/>
                    <a:pt x="20" y="17"/>
                  </a:cubicBezTo>
                  <a:cubicBezTo>
                    <a:pt x="23" y="11"/>
                    <a:pt x="25" y="7"/>
                    <a:pt x="28" y="4"/>
                  </a:cubicBezTo>
                  <a:cubicBezTo>
                    <a:pt x="34" y="0"/>
                    <a:pt x="38" y="0"/>
                    <a:pt x="41" y="0"/>
                  </a:cubicBezTo>
                  <a:cubicBezTo>
                    <a:pt x="41" y="24"/>
                    <a:pt x="41" y="24"/>
                    <a:pt x="41" y="24"/>
                  </a:cubicBezTo>
                  <a:cubicBezTo>
                    <a:pt x="30" y="23"/>
                    <a:pt x="21" y="26"/>
                    <a:pt x="21" y="39"/>
                  </a:cubicBezTo>
                  <a:cubicBezTo>
                    <a:pt x="21" y="92"/>
                    <a:pt x="21" y="92"/>
                    <a:pt x="21" y="92"/>
                  </a:cubicBezTo>
                  <a:cubicBezTo>
                    <a:pt x="0" y="92"/>
                    <a:pt x="0" y="92"/>
                    <a:pt x="0" y="92"/>
                  </a:cubicBezTo>
                  <a:cubicBezTo>
                    <a:pt x="0" y="1"/>
                    <a:pt x="0" y="1"/>
                    <a:pt x="0" y="1"/>
                  </a:cubicBezTo>
                  <a:cubicBezTo>
                    <a:pt x="20" y="1"/>
                    <a:pt x="20" y="1"/>
                    <a:pt x="20" y="1"/>
                  </a:cubicBez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40" name="Freeform 66">
              <a:extLst>
                <a:ext uri="{FF2B5EF4-FFF2-40B4-BE49-F238E27FC236}">
                  <a16:creationId xmlns:a16="http://schemas.microsoft.com/office/drawing/2014/main" id="{BE598C42-0639-C94F-AC0D-134D5D72A14A}"/>
                </a:ext>
              </a:extLst>
            </p:cNvPr>
            <p:cNvSpPr>
              <a:spLocks noEditPoints="1"/>
            </p:cNvSpPr>
            <p:nvPr/>
          </p:nvSpPr>
          <p:spPr bwMode="auto">
            <a:xfrm>
              <a:off x="5060" y="1222"/>
              <a:ext cx="25" cy="37"/>
            </a:xfrm>
            <a:custGeom>
              <a:avLst/>
              <a:gdLst>
                <a:gd name="T0" fmla="*/ 0 w 64"/>
                <a:gd name="T1" fmla="*/ 0 h 95"/>
                <a:gd name="T2" fmla="*/ 0 w 64"/>
                <a:gd name="T3" fmla="*/ 0 h 95"/>
                <a:gd name="T4" fmla="*/ 0 w 64"/>
                <a:gd name="T5" fmla="*/ 0 h 95"/>
                <a:gd name="T6" fmla="*/ 0 w 64"/>
                <a:gd name="T7" fmla="*/ 0 h 95"/>
                <a:gd name="T8" fmla="*/ 0 w 64"/>
                <a:gd name="T9" fmla="*/ 0 h 95"/>
                <a:gd name="T10" fmla="*/ 0 w 64"/>
                <a:gd name="T11" fmla="*/ 0 h 95"/>
                <a:gd name="T12" fmla="*/ 0 w 64"/>
                <a:gd name="T13" fmla="*/ 0 h 95"/>
                <a:gd name="T14" fmla="*/ 0 w 64"/>
                <a:gd name="T15" fmla="*/ 0 h 95"/>
                <a:gd name="T16" fmla="*/ 0 w 64"/>
                <a:gd name="T17" fmla="*/ 0 h 95"/>
                <a:gd name="T18" fmla="*/ 0 w 64"/>
                <a:gd name="T19" fmla="*/ 0 h 95"/>
                <a:gd name="T20" fmla="*/ 0 w 64"/>
                <a:gd name="T21" fmla="*/ 0 h 95"/>
                <a:gd name="T22" fmla="*/ 0 w 64"/>
                <a:gd name="T23" fmla="*/ 0 h 95"/>
                <a:gd name="T24" fmla="*/ 0 w 64"/>
                <a:gd name="T25" fmla="*/ 0 h 95"/>
                <a:gd name="T26" fmla="*/ 0 w 64"/>
                <a:gd name="T27" fmla="*/ 0 h 95"/>
                <a:gd name="T28" fmla="*/ 0 w 64"/>
                <a:gd name="T29" fmla="*/ 0 h 95"/>
                <a:gd name="T30" fmla="*/ 0 w 64"/>
                <a:gd name="T31" fmla="*/ 0 h 95"/>
                <a:gd name="T32" fmla="*/ 0 w 64"/>
                <a:gd name="T33" fmla="*/ 0 h 95"/>
                <a:gd name="T34" fmla="*/ 0 w 64"/>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95">
                  <a:moveTo>
                    <a:pt x="1" y="33"/>
                  </a:moveTo>
                  <a:cubicBezTo>
                    <a:pt x="0" y="12"/>
                    <a:pt x="11" y="0"/>
                    <a:pt x="32" y="0"/>
                  </a:cubicBezTo>
                  <a:cubicBezTo>
                    <a:pt x="60" y="0"/>
                    <a:pt x="64" y="15"/>
                    <a:pt x="64" y="40"/>
                  </a:cubicBezTo>
                  <a:cubicBezTo>
                    <a:pt x="64" y="52"/>
                    <a:pt x="64" y="52"/>
                    <a:pt x="64" y="52"/>
                  </a:cubicBezTo>
                  <a:cubicBezTo>
                    <a:pt x="22" y="52"/>
                    <a:pt x="22" y="52"/>
                    <a:pt x="22" y="52"/>
                  </a:cubicBezTo>
                  <a:cubicBezTo>
                    <a:pt x="22" y="65"/>
                    <a:pt x="22" y="65"/>
                    <a:pt x="22" y="65"/>
                  </a:cubicBezTo>
                  <a:cubicBezTo>
                    <a:pt x="22" y="77"/>
                    <a:pt x="27" y="79"/>
                    <a:pt x="33" y="79"/>
                  </a:cubicBezTo>
                  <a:cubicBezTo>
                    <a:pt x="40" y="79"/>
                    <a:pt x="43" y="73"/>
                    <a:pt x="42" y="62"/>
                  </a:cubicBezTo>
                  <a:cubicBezTo>
                    <a:pt x="63" y="62"/>
                    <a:pt x="63" y="62"/>
                    <a:pt x="63" y="62"/>
                  </a:cubicBezTo>
                  <a:cubicBezTo>
                    <a:pt x="64" y="82"/>
                    <a:pt x="56" y="95"/>
                    <a:pt x="34" y="95"/>
                  </a:cubicBezTo>
                  <a:cubicBezTo>
                    <a:pt x="10" y="95"/>
                    <a:pt x="1" y="84"/>
                    <a:pt x="1" y="57"/>
                  </a:cubicBezTo>
                  <a:lnTo>
                    <a:pt x="1" y="33"/>
                  </a:lnTo>
                  <a:close/>
                  <a:moveTo>
                    <a:pt x="43" y="36"/>
                  </a:moveTo>
                  <a:cubicBezTo>
                    <a:pt x="43" y="28"/>
                    <a:pt x="43" y="28"/>
                    <a:pt x="43" y="28"/>
                  </a:cubicBezTo>
                  <a:cubicBezTo>
                    <a:pt x="43" y="19"/>
                    <a:pt x="40" y="16"/>
                    <a:pt x="32" y="16"/>
                  </a:cubicBezTo>
                  <a:cubicBezTo>
                    <a:pt x="21" y="16"/>
                    <a:pt x="22" y="24"/>
                    <a:pt x="22" y="32"/>
                  </a:cubicBezTo>
                  <a:cubicBezTo>
                    <a:pt x="22" y="36"/>
                    <a:pt x="22" y="36"/>
                    <a:pt x="22" y="36"/>
                  </a:cubicBezTo>
                  <a:lnTo>
                    <a:pt x="43"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41" name="Freeform 67">
              <a:extLst>
                <a:ext uri="{FF2B5EF4-FFF2-40B4-BE49-F238E27FC236}">
                  <a16:creationId xmlns:a16="http://schemas.microsoft.com/office/drawing/2014/main" id="{76A240E8-45B3-8F48-B46F-58FCC85847C6}"/>
                </a:ext>
              </a:extLst>
            </p:cNvPr>
            <p:cNvSpPr>
              <a:spLocks noEditPoints="1"/>
            </p:cNvSpPr>
            <p:nvPr/>
          </p:nvSpPr>
          <p:spPr bwMode="auto">
            <a:xfrm>
              <a:off x="4920" y="1266"/>
              <a:ext cx="30" cy="47"/>
            </a:xfrm>
            <a:custGeom>
              <a:avLst/>
              <a:gdLst>
                <a:gd name="T0" fmla="*/ 0 w 77"/>
                <a:gd name="T1" fmla="*/ 0 h 120"/>
                <a:gd name="T2" fmla="*/ 0 w 77"/>
                <a:gd name="T3" fmla="*/ 0 h 120"/>
                <a:gd name="T4" fmla="*/ 0 w 77"/>
                <a:gd name="T5" fmla="*/ 0 h 120"/>
                <a:gd name="T6" fmla="*/ 0 w 77"/>
                <a:gd name="T7" fmla="*/ 0 h 120"/>
                <a:gd name="T8" fmla="*/ 0 w 77"/>
                <a:gd name="T9" fmla="*/ 0 h 120"/>
                <a:gd name="T10" fmla="*/ 0 w 77"/>
                <a:gd name="T11" fmla="*/ 0 h 120"/>
                <a:gd name="T12" fmla="*/ 0 w 77"/>
                <a:gd name="T13" fmla="*/ 0 h 120"/>
                <a:gd name="T14" fmla="*/ 0 w 77"/>
                <a:gd name="T15" fmla="*/ 0 h 120"/>
                <a:gd name="T16" fmla="*/ 0 w 77"/>
                <a:gd name="T17" fmla="*/ 0 h 120"/>
                <a:gd name="T18" fmla="*/ 0 w 77"/>
                <a:gd name="T19" fmla="*/ 0 h 120"/>
                <a:gd name="T20" fmla="*/ 0 w 77"/>
                <a:gd name="T21" fmla="*/ 0 h 120"/>
                <a:gd name="T22" fmla="*/ 0 w 77"/>
                <a:gd name="T23" fmla="*/ 0 h 120"/>
                <a:gd name="T24" fmla="*/ 0 w 77"/>
                <a:gd name="T25" fmla="*/ 0 h 120"/>
                <a:gd name="T26" fmla="*/ 0 w 77"/>
                <a:gd name="T27" fmla="*/ 0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7" h="120">
                  <a:moveTo>
                    <a:pt x="0" y="120"/>
                  </a:moveTo>
                  <a:cubicBezTo>
                    <a:pt x="0" y="0"/>
                    <a:pt x="0" y="0"/>
                    <a:pt x="0" y="0"/>
                  </a:cubicBezTo>
                  <a:cubicBezTo>
                    <a:pt x="47" y="0"/>
                    <a:pt x="47" y="0"/>
                    <a:pt x="47" y="0"/>
                  </a:cubicBezTo>
                  <a:cubicBezTo>
                    <a:pt x="52" y="0"/>
                    <a:pt x="63" y="2"/>
                    <a:pt x="70" y="13"/>
                  </a:cubicBezTo>
                  <a:cubicBezTo>
                    <a:pt x="75" y="22"/>
                    <a:pt x="77" y="35"/>
                    <a:pt x="77" y="55"/>
                  </a:cubicBezTo>
                  <a:cubicBezTo>
                    <a:pt x="77" y="78"/>
                    <a:pt x="77" y="106"/>
                    <a:pt x="58" y="117"/>
                  </a:cubicBezTo>
                  <a:cubicBezTo>
                    <a:pt x="53" y="119"/>
                    <a:pt x="47" y="120"/>
                    <a:pt x="42" y="120"/>
                  </a:cubicBezTo>
                  <a:lnTo>
                    <a:pt x="0" y="120"/>
                  </a:lnTo>
                  <a:close/>
                  <a:moveTo>
                    <a:pt x="32" y="102"/>
                  </a:moveTo>
                  <a:cubicBezTo>
                    <a:pt x="52" y="102"/>
                    <a:pt x="54" y="92"/>
                    <a:pt x="54" y="57"/>
                  </a:cubicBezTo>
                  <a:cubicBezTo>
                    <a:pt x="54" y="29"/>
                    <a:pt x="51" y="17"/>
                    <a:pt x="37" y="17"/>
                  </a:cubicBezTo>
                  <a:cubicBezTo>
                    <a:pt x="23" y="17"/>
                    <a:pt x="23" y="17"/>
                    <a:pt x="23" y="17"/>
                  </a:cubicBezTo>
                  <a:cubicBezTo>
                    <a:pt x="23" y="102"/>
                    <a:pt x="23" y="102"/>
                    <a:pt x="23" y="102"/>
                  </a:cubicBezTo>
                  <a:lnTo>
                    <a:pt x="32"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42" name="Freeform 68">
              <a:extLst>
                <a:ext uri="{FF2B5EF4-FFF2-40B4-BE49-F238E27FC236}">
                  <a16:creationId xmlns:a16="http://schemas.microsoft.com/office/drawing/2014/main" id="{82DCD3AB-9F6E-694E-9B05-5A56A7F5B6E7}"/>
                </a:ext>
              </a:extLst>
            </p:cNvPr>
            <p:cNvSpPr>
              <a:spLocks/>
            </p:cNvSpPr>
            <p:nvPr/>
          </p:nvSpPr>
          <p:spPr bwMode="auto">
            <a:xfrm>
              <a:off x="4958" y="1277"/>
              <a:ext cx="16" cy="36"/>
            </a:xfrm>
            <a:custGeom>
              <a:avLst/>
              <a:gdLst>
                <a:gd name="T0" fmla="*/ 0 w 41"/>
                <a:gd name="T1" fmla="*/ 0 h 92"/>
                <a:gd name="T2" fmla="*/ 0 w 41"/>
                <a:gd name="T3" fmla="*/ 0 h 92"/>
                <a:gd name="T4" fmla="*/ 0 w 41"/>
                <a:gd name="T5" fmla="*/ 0 h 92"/>
                <a:gd name="T6" fmla="*/ 0 w 41"/>
                <a:gd name="T7" fmla="*/ 0 h 92"/>
                <a:gd name="T8" fmla="*/ 0 w 41"/>
                <a:gd name="T9" fmla="*/ 0 h 92"/>
                <a:gd name="T10" fmla="*/ 0 w 41"/>
                <a:gd name="T11" fmla="*/ 0 h 92"/>
                <a:gd name="T12" fmla="*/ 0 w 41"/>
                <a:gd name="T13" fmla="*/ 0 h 92"/>
                <a:gd name="T14" fmla="*/ 0 w 41"/>
                <a:gd name="T15" fmla="*/ 0 h 92"/>
                <a:gd name="T16" fmla="*/ 0 w 41"/>
                <a:gd name="T17" fmla="*/ 0 h 92"/>
                <a:gd name="T18" fmla="*/ 0 w 41"/>
                <a:gd name="T19" fmla="*/ 0 h 92"/>
                <a:gd name="T20" fmla="*/ 0 w 41"/>
                <a:gd name="T21" fmla="*/ 0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92">
                  <a:moveTo>
                    <a:pt x="20" y="17"/>
                  </a:moveTo>
                  <a:cubicBezTo>
                    <a:pt x="20" y="17"/>
                    <a:pt x="20" y="17"/>
                    <a:pt x="20" y="17"/>
                  </a:cubicBezTo>
                  <a:cubicBezTo>
                    <a:pt x="23" y="11"/>
                    <a:pt x="25" y="7"/>
                    <a:pt x="28" y="5"/>
                  </a:cubicBezTo>
                  <a:cubicBezTo>
                    <a:pt x="34" y="0"/>
                    <a:pt x="38" y="0"/>
                    <a:pt x="41" y="0"/>
                  </a:cubicBezTo>
                  <a:cubicBezTo>
                    <a:pt x="41" y="25"/>
                    <a:pt x="41" y="25"/>
                    <a:pt x="41" y="25"/>
                  </a:cubicBezTo>
                  <a:cubicBezTo>
                    <a:pt x="30" y="23"/>
                    <a:pt x="21" y="26"/>
                    <a:pt x="21" y="40"/>
                  </a:cubicBezTo>
                  <a:cubicBezTo>
                    <a:pt x="21" y="92"/>
                    <a:pt x="21" y="92"/>
                    <a:pt x="21" y="92"/>
                  </a:cubicBezTo>
                  <a:cubicBezTo>
                    <a:pt x="0" y="92"/>
                    <a:pt x="0" y="92"/>
                    <a:pt x="0" y="92"/>
                  </a:cubicBezTo>
                  <a:cubicBezTo>
                    <a:pt x="0" y="1"/>
                    <a:pt x="0" y="1"/>
                    <a:pt x="0" y="1"/>
                  </a:cubicBezTo>
                  <a:cubicBezTo>
                    <a:pt x="20" y="1"/>
                    <a:pt x="20" y="1"/>
                    <a:pt x="20" y="1"/>
                  </a:cubicBez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43" name="Freeform 69">
              <a:extLst>
                <a:ext uri="{FF2B5EF4-FFF2-40B4-BE49-F238E27FC236}">
                  <a16:creationId xmlns:a16="http://schemas.microsoft.com/office/drawing/2014/main" id="{8CFC6666-73B1-2F4E-BC72-727C9511DD58}"/>
                </a:ext>
              </a:extLst>
            </p:cNvPr>
            <p:cNvSpPr>
              <a:spLocks noEditPoints="1"/>
            </p:cNvSpPr>
            <p:nvPr/>
          </p:nvSpPr>
          <p:spPr bwMode="auto">
            <a:xfrm>
              <a:off x="4978" y="1277"/>
              <a:ext cx="25" cy="37"/>
            </a:xfrm>
            <a:custGeom>
              <a:avLst/>
              <a:gdLst>
                <a:gd name="T0" fmla="*/ 0 w 63"/>
                <a:gd name="T1" fmla="*/ 0 h 96"/>
                <a:gd name="T2" fmla="*/ 0 w 63"/>
                <a:gd name="T3" fmla="*/ 0 h 96"/>
                <a:gd name="T4" fmla="*/ 0 w 63"/>
                <a:gd name="T5" fmla="*/ 0 h 96"/>
                <a:gd name="T6" fmla="*/ 0 w 63"/>
                <a:gd name="T7" fmla="*/ 0 h 96"/>
                <a:gd name="T8" fmla="*/ 0 w 63"/>
                <a:gd name="T9" fmla="*/ 0 h 96"/>
                <a:gd name="T10" fmla="*/ 0 w 63"/>
                <a:gd name="T11" fmla="*/ 0 h 96"/>
                <a:gd name="T12" fmla="*/ 0 w 63"/>
                <a:gd name="T13" fmla="*/ 0 h 96"/>
                <a:gd name="T14" fmla="*/ 0 w 63"/>
                <a:gd name="T15" fmla="*/ 0 h 96"/>
                <a:gd name="T16" fmla="*/ 0 w 63"/>
                <a:gd name="T17" fmla="*/ 0 h 96"/>
                <a:gd name="T18" fmla="*/ 0 w 63"/>
                <a:gd name="T19" fmla="*/ 0 h 96"/>
                <a:gd name="T20" fmla="*/ 0 w 63"/>
                <a:gd name="T21" fmla="*/ 0 h 96"/>
                <a:gd name="T22" fmla="*/ 0 w 63"/>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96">
                  <a:moveTo>
                    <a:pt x="0" y="51"/>
                  </a:moveTo>
                  <a:cubicBezTo>
                    <a:pt x="0" y="20"/>
                    <a:pt x="1" y="0"/>
                    <a:pt x="32" y="0"/>
                  </a:cubicBezTo>
                  <a:cubicBezTo>
                    <a:pt x="63" y="0"/>
                    <a:pt x="63" y="20"/>
                    <a:pt x="63" y="51"/>
                  </a:cubicBezTo>
                  <a:cubicBezTo>
                    <a:pt x="63" y="82"/>
                    <a:pt x="59" y="96"/>
                    <a:pt x="32" y="95"/>
                  </a:cubicBezTo>
                  <a:cubicBezTo>
                    <a:pt x="5" y="96"/>
                    <a:pt x="0" y="82"/>
                    <a:pt x="0" y="51"/>
                  </a:cubicBezTo>
                  <a:close/>
                  <a:moveTo>
                    <a:pt x="21" y="63"/>
                  </a:moveTo>
                  <a:cubicBezTo>
                    <a:pt x="21" y="74"/>
                    <a:pt x="22" y="79"/>
                    <a:pt x="32" y="79"/>
                  </a:cubicBezTo>
                  <a:cubicBezTo>
                    <a:pt x="42" y="79"/>
                    <a:pt x="42" y="74"/>
                    <a:pt x="42" y="63"/>
                  </a:cubicBezTo>
                  <a:cubicBezTo>
                    <a:pt x="42" y="33"/>
                    <a:pt x="42" y="33"/>
                    <a:pt x="42" y="33"/>
                  </a:cubicBezTo>
                  <a:cubicBezTo>
                    <a:pt x="42" y="25"/>
                    <a:pt x="42" y="16"/>
                    <a:pt x="32" y="16"/>
                  </a:cubicBezTo>
                  <a:cubicBezTo>
                    <a:pt x="21" y="16"/>
                    <a:pt x="21" y="25"/>
                    <a:pt x="21" y="33"/>
                  </a:cubicBezTo>
                  <a:lnTo>
                    <a:pt x="2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44" name="Freeform 70">
              <a:extLst>
                <a:ext uri="{FF2B5EF4-FFF2-40B4-BE49-F238E27FC236}">
                  <a16:creationId xmlns:a16="http://schemas.microsoft.com/office/drawing/2014/main" id="{A7A616A0-E313-904F-A9A5-0A36AC2B4023}"/>
                </a:ext>
              </a:extLst>
            </p:cNvPr>
            <p:cNvSpPr>
              <a:spLocks noEditPoints="1"/>
            </p:cNvSpPr>
            <p:nvPr/>
          </p:nvSpPr>
          <p:spPr bwMode="auto">
            <a:xfrm>
              <a:off x="5010" y="1277"/>
              <a:ext cx="24" cy="48"/>
            </a:xfrm>
            <a:custGeom>
              <a:avLst/>
              <a:gdLst>
                <a:gd name="T0" fmla="*/ 0 w 61"/>
                <a:gd name="T1" fmla="*/ 0 h 123"/>
                <a:gd name="T2" fmla="*/ 0 w 61"/>
                <a:gd name="T3" fmla="*/ 0 h 123"/>
                <a:gd name="T4" fmla="*/ 0 w 61"/>
                <a:gd name="T5" fmla="*/ 0 h 123"/>
                <a:gd name="T6" fmla="*/ 0 w 61"/>
                <a:gd name="T7" fmla="*/ 0 h 123"/>
                <a:gd name="T8" fmla="*/ 0 w 61"/>
                <a:gd name="T9" fmla="*/ 0 h 123"/>
                <a:gd name="T10" fmla="*/ 0 w 61"/>
                <a:gd name="T11" fmla="*/ 0 h 123"/>
                <a:gd name="T12" fmla="*/ 0 w 61"/>
                <a:gd name="T13" fmla="*/ 0 h 123"/>
                <a:gd name="T14" fmla="*/ 0 w 61"/>
                <a:gd name="T15" fmla="*/ 0 h 123"/>
                <a:gd name="T16" fmla="*/ 0 w 61"/>
                <a:gd name="T17" fmla="*/ 0 h 123"/>
                <a:gd name="T18" fmla="*/ 0 w 61"/>
                <a:gd name="T19" fmla="*/ 0 h 123"/>
                <a:gd name="T20" fmla="*/ 0 w 61"/>
                <a:gd name="T21" fmla="*/ 0 h 123"/>
                <a:gd name="T22" fmla="*/ 0 w 61"/>
                <a:gd name="T23" fmla="*/ 0 h 123"/>
                <a:gd name="T24" fmla="*/ 0 w 61"/>
                <a:gd name="T25" fmla="*/ 0 h 123"/>
                <a:gd name="T26" fmla="*/ 0 w 61"/>
                <a:gd name="T27" fmla="*/ 0 h 123"/>
                <a:gd name="T28" fmla="*/ 0 w 61"/>
                <a:gd name="T29" fmla="*/ 0 h 123"/>
                <a:gd name="T30" fmla="*/ 0 w 61"/>
                <a:gd name="T31" fmla="*/ 0 h 123"/>
                <a:gd name="T32" fmla="*/ 0 w 61"/>
                <a:gd name="T33" fmla="*/ 0 h 123"/>
                <a:gd name="T34" fmla="*/ 0 w 61"/>
                <a:gd name="T35" fmla="*/ 0 h 123"/>
                <a:gd name="T36" fmla="*/ 0 w 61"/>
                <a:gd name="T37" fmla="*/ 0 h 123"/>
                <a:gd name="T38" fmla="*/ 0 w 61"/>
                <a:gd name="T39" fmla="*/ 0 h 1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 h="123">
                  <a:moveTo>
                    <a:pt x="21" y="12"/>
                  </a:moveTo>
                  <a:cubicBezTo>
                    <a:pt x="21" y="12"/>
                    <a:pt x="21" y="12"/>
                    <a:pt x="21" y="12"/>
                  </a:cubicBezTo>
                  <a:cubicBezTo>
                    <a:pt x="25" y="3"/>
                    <a:pt x="31" y="0"/>
                    <a:pt x="39" y="0"/>
                  </a:cubicBezTo>
                  <a:cubicBezTo>
                    <a:pt x="53" y="0"/>
                    <a:pt x="60" y="8"/>
                    <a:pt x="61" y="32"/>
                  </a:cubicBezTo>
                  <a:cubicBezTo>
                    <a:pt x="61" y="65"/>
                    <a:pt x="61" y="65"/>
                    <a:pt x="61" y="65"/>
                  </a:cubicBezTo>
                  <a:cubicBezTo>
                    <a:pt x="60" y="79"/>
                    <a:pt x="57" y="95"/>
                    <a:pt x="39" y="95"/>
                  </a:cubicBezTo>
                  <a:cubicBezTo>
                    <a:pt x="31" y="95"/>
                    <a:pt x="25" y="93"/>
                    <a:pt x="20" y="83"/>
                  </a:cubicBezTo>
                  <a:cubicBezTo>
                    <a:pt x="20" y="83"/>
                    <a:pt x="20" y="83"/>
                    <a:pt x="20" y="83"/>
                  </a:cubicBezTo>
                  <a:cubicBezTo>
                    <a:pt x="20" y="123"/>
                    <a:pt x="20" y="123"/>
                    <a:pt x="20" y="123"/>
                  </a:cubicBezTo>
                  <a:cubicBezTo>
                    <a:pt x="0" y="123"/>
                    <a:pt x="0" y="123"/>
                    <a:pt x="0" y="123"/>
                  </a:cubicBezTo>
                  <a:cubicBezTo>
                    <a:pt x="0" y="2"/>
                    <a:pt x="0" y="2"/>
                    <a:pt x="0" y="2"/>
                  </a:cubicBezTo>
                  <a:cubicBezTo>
                    <a:pt x="21" y="2"/>
                    <a:pt x="21" y="2"/>
                    <a:pt x="21" y="2"/>
                  </a:cubicBezTo>
                  <a:lnTo>
                    <a:pt x="21" y="12"/>
                  </a:lnTo>
                  <a:close/>
                  <a:moveTo>
                    <a:pt x="21" y="63"/>
                  </a:moveTo>
                  <a:cubicBezTo>
                    <a:pt x="21" y="74"/>
                    <a:pt x="24" y="79"/>
                    <a:pt x="31" y="79"/>
                  </a:cubicBezTo>
                  <a:cubicBezTo>
                    <a:pt x="37" y="79"/>
                    <a:pt x="39" y="72"/>
                    <a:pt x="40" y="64"/>
                  </a:cubicBezTo>
                  <a:cubicBezTo>
                    <a:pt x="40" y="34"/>
                    <a:pt x="40" y="34"/>
                    <a:pt x="40" y="34"/>
                  </a:cubicBezTo>
                  <a:cubicBezTo>
                    <a:pt x="39" y="25"/>
                    <a:pt x="40" y="16"/>
                    <a:pt x="31" y="16"/>
                  </a:cubicBezTo>
                  <a:cubicBezTo>
                    <a:pt x="21" y="16"/>
                    <a:pt x="20" y="29"/>
                    <a:pt x="21" y="36"/>
                  </a:cubicBezTo>
                  <a:lnTo>
                    <a:pt x="2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45" name="Rectangle 71">
              <a:extLst>
                <a:ext uri="{FF2B5EF4-FFF2-40B4-BE49-F238E27FC236}">
                  <a16:creationId xmlns:a16="http://schemas.microsoft.com/office/drawing/2014/main" id="{7A62A4A2-3CD3-4C4B-8D09-79762D7717C7}"/>
                </a:ext>
              </a:extLst>
            </p:cNvPr>
            <p:cNvSpPr>
              <a:spLocks noChangeArrowheads="1"/>
            </p:cNvSpPr>
            <p:nvPr/>
          </p:nvSpPr>
          <p:spPr bwMode="auto">
            <a:xfrm>
              <a:off x="5041" y="1290"/>
              <a:ext cx="15"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endParaRPr lang="en-US" altLang="en-US" sz="1800" baseline="-25000" dirty="0">
                <a:latin typeface="Gill Sans MT" panose="020B0502020104020203" pitchFamily="34" charset="77"/>
              </a:endParaRPr>
            </a:p>
          </p:txBody>
        </p:sp>
        <p:sp>
          <p:nvSpPr>
            <p:cNvPr id="57446" name="Freeform 72">
              <a:extLst>
                <a:ext uri="{FF2B5EF4-FFF2-40B4-BE49-F238E27FC236}">
                  <a16:creationId xmlns:a16="http://schemas.microsoft.com/office/drawing/2014/main" id="{113E762B-2DF1-DF47-9DBD-BD126F40B812}"/>
                </a:ext>
              </a:extLst>
            </p:cNvPr>
            <p:cNvSpPr>
              <a:spLocks noEditPoints="1"/>
            </p:cNvSpPr>
            <p:nvPr/>
          </p:nvSpPr>
          <p:spPr bwMode="auto">
            <a:xfrm>
              <a:off x="5062" y="1277"/>
              <a:ext cx="25" cy="37"/>
            </a:xfrm>
            <a:custGeom>
              <a:avLst/>
              <a:gdLst>
                <a:gd name="T0" fmla="*/ 0 w 64"/>
                <a:gd name="T1" fmla="*/ 0 h 96"/>
                <a:gd name="T2" fmla="*/ 0 w 64"/>
                <a:gd name="T3" fmla="*/ 0 h 96"/>
                <a:gd name="T4" fmla="*/ 0 w 64"/>
                <a:gd name="T5" fmla="*/ 0 h 96"/>
                <a:gd name="T6" fmla="*/ 0 w 64"/>
                <a:gd name="T7" fmla="*/ 0 h 96"/>
                <a:gd name="T8" fmla="*/ 0 w 64"/>
                <a:gd name="T9" fmla="*/ 0 h 96"/>
                <a:gd name="T10" fmla="*/ 0 w 64"/>
                <a:gd name="T11" fmla="*/ 0 h 96"/>
                <a:gd name="T12" fmla="*/ 0 w 64"/>
                <a:gd name="T13" fmla="*/ 0 h 96"/>
                <a:gd name="T14" fmla="*/ 0 w 64"/>
                <a:gd name="T15" fmla="*/ 0 h 96"/>
                <a:gd name="T16" fmla="*/ 0 w 64"/>
                <a:gd name="T17" fmla="*/ 0 h 96"/>
                <a:gd name="T18" fmla="*/ 0 w 64"/>
                <a:gd name="T19" fmla="*/ 0 h 96"/>
                <a:gd name="T20" fmla="*/ 0 w 64"/>
                <a:gd name="T21" fmla="*/ 0 h 96"/>
                <a:gd name="T22" fmla="*/ 0 w 64"/>
                <a:gd name="T23" fmla="*/ 0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96">
                  <a:moveTo>
                    <a:pt x="0" y="51"/>
                  </a:moveTo>
                  <a:cubicBezTo>
                    <a:pt x="1" y="20"/>
                    <a:pt x="1" y="0"/>
                    <a:pt x="32" y="0"/>
                  </a:cubicBezTo>
                  <a:cubicBezTo>
                    <a:pt x="63" y="0"/>
                    <a:pt x="63" y="20"/>
                    <a:pt x="63" y="51"/>
                  </a:cubicBezTo>
                  <a:cubicBezTo>
                    <a:pt x="64" y="82"/>
                    <a:pt x="59" y="96"/>
                    <a:pt x="32" y="95"/>
                  </a:cubicBezTo>
                  <a:cubicBezTo>
                    <a:pt x="5" y="96"/>
                    <a:pt x="0" y="82"/>
                    <a:pt x="0" y="51"/>
                  </a:cubicBezTo>
                  <a:close/>
                  <a:moveTo>
                    <a:pt x="21" y="63"/>
                  </a:moveTo>
                  <a:cubicBezTo>
                    <a:pt x="21" y="74"/>
                    <a:pt x="22" y="79"/>
                    <a:pt x="32" y="79"/>
                  </a:cubicBezTo>
                  <a:cubicBezTo>
                    <a:pt x="42" y="79"/>
                    <a:pt x="43" y="74"/>
                    <a:pt x="43" y="63"/>
                  </a:cubicBezTo>
                  <a:cubicBezTo>
                    <a:pt x="43" y="33"/>
                    <a:pt x="43" y="33"/>
                    <a:pt x="43" y="33"/>
                  </a:cubicBezTo>
                  <a:cubicBezTo>
                    <a:pt x="43" y="25"/>
                    <a:pt x="43" y="16"/>
                    <a:pt x="32" y="16"/>
                  </a:cubicBezTo>
                  <a:cubicBezTo>
                    <a:pt x="21" y="16"/>
                    <a:pt x="21" y="25"/>
                    <a:pt x="21" y="33"/>
                  </a:cubicBezTo>
                  <a:lnTo>
                    <a:pt x="2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47" name="Freeform 73">
              <a:extLst>
                <a:ext uri="{FF2B5EF4-FFF2-40B4-BE49-F238E27FC236}">
                  <a16:creationId xmlns:a16="http://schemas.microsoft.com/office/drawing/2014/main" id="{8DD82272-ECFD-3E47-86CB-3AAC7F93BF7E}"/>
                </a:ext>
              </a:extLst>
            </p:cNvPr>
            <p:cNvSpPr>
              <a:spLocks/>
            </p:cNvSpPr>
            <p:nvPr/>
          </p:nvSpPr>
          <p:spPr bwMode="auto">
            <a:xfrm>
              <a:off x="5092" y="1266"/>
              <a:ext cx="15" cy="47"/>
            </a:xfrm>
            <a:custGeom>
              <a:avLst/>
              <a:gdLst>
                <a:gd name="T0" fmla="*/ 0 w 38"/>
                <a:gd name="T1" fmla="*/ 0 h 120"/>
                <a:gd name="T2" fmla="*/ 0 w 38"/>
                <a:gd name="T3" fmla="*/ 0 h 120"/>
                <a:gd name="T4" fmla="*/ 0 w 38"/>
                <a:gd name="T5" fmla="*/ 0 h 120"/>
                <a:gd name="T6" fmla="*/ 0 w 38"/>
                <a:gd name="T7" fmla="*/ 0 h 120"/>
                <a:gd name="T8" fmla="*/ 0 w 38"/>
                <a:gd name="T9" fmla="*/ 0 h 120"/>
                <a:gd name="T10" fmla="*/ 0 w 38"/>
                <a:gd name="T11" fmla="*/ 0 h 120"/>
                <a:gd name="T12" fmla="*/ 0 w 38"/>
                <a:gd name="T13" fmla="*/ 0 h 120"/>
                <a:gd name="T14" fmla="*/ 0 w 38"/>
                <a:gd name="T15" fmla="*/ 0 h 120"/>
                <a:gd name="T16" fmla="*/ 0 w 38"/>
                <a:gd name="T17" fmla="*/ 0 h 120"/>
                <a:gd name="T18" fmla="*/ 0 w 38"/>
                <a:gd name="T19" fmla="*/ 0 h 120"/>
                <a:gd name="T20" fmla="*/ 0 w 38"/>
                <a:gd name="T21" fmla="*/ 0 h 120"/>
                <a:gd name="T22" fmla="*/ 0 w 38"/>
                <a:gd name="T23" fmla="*/ 0 h 120"/>
                <a:gd name="T24" fmla="*/ 0 w 38"/>
                <a:gd name="T25" fmla="*/ 0 h 120"/>
                <a:gd name="T26" fmla="*/ 0 w 38"/>
                <a:gd name="T27" fmla="*/ 0 h 120"/>
                <a:gd name="T28" fmla="*/ 0 w 38"/>
                <a:gd name="T29" fmla="*/ 0 h 120"/>
                <a:gd name="T30" fmla="*/ 0 w 38"/>
                <a:gd name="T31" fmla="*/ 0 h 120"/>
                <a:gd name="T32" fmla="*/ 0 w 38"/>
                <a:gd name="T33" fmla="*/ 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120">
                  <a:moveTo>
                    <a:pt x="0" y="45"/>
                  </a:moveTo>
                  <a:cubicBezTo>
                    <a:pt x="0" y="29"/>
                    <a:pt x="0" y="29"/>
                    <a:pt x="0" y="29"/>
                  </a:cubicBezTo>
                  <a:cubicBezTo>
                    <a:pt x="8" y="29"/>
                    <a:pt x="8" y="29"/>
                    <a:pt x="8" y="29"/>
                  </a:cubicBezTo>
                  <a:cubicBezTo>
                    <a:pt x="8" y="21"/>
                    <a:pt x="8" y="21"/>
                    <a:pt x="8" y="21"/>
                  </a:cubicBezTo>
                  <a:cubicBezTo>
                    <a:pt x="8" y="4"/>
                    <a:pt x="15" y="0"/>
                    <a:pt x="30" y="0"/>
                  </a:cubicBezTo>
                  <a:cubicBezTo>
                    <a:pt x="38" y="0"/>
                    <a:pt x="38" y="0"/>
                    <a:pt x="38" y="0"/>
                  </a:cubicBezTo>
                  <a:cubicBezTo>
                    <a:pt x="38" y="16"/>
                    <a:pt x="38" y="16"/>
                    <a:pt x="38" y="16"/>
                  </a:cubicBezTo>
                  <a:cubicBezTo>
                    <a:pt x="36" y="16"/>
                    <a:pt x="35" y="15"/>
                    <a:pt x="33" y="15"/>
                  </a:cubicBezTo>
                  <a:cubicBezTo>
                    <a:pt x="30" y="15"/>
                    <a:pt x="29" y="17"/>
                    <a:pt x="29" y="19"/>
                  </a:cubicBezTo>
                  <a:cubicBezTo>
                    <a:pt x="29" y="29"/>
                    <a:pt x="29" y="29"/>
                    <a:pt x="29" y="29"/>
                  </a:cubicBezTo>
                  <a:cubicBezTo>
                    <a:pt x="38" y="29"/>
                    <a:pt x="38" y="29"/>
                    <a:pt x="38" y="29"/>
                  </a:cubicBezTo>
                  <a:cubicBezTo>
                    <a:pt x="38" y="45"/>
                    <a:pt x="38" y="45"/>
                    <a:pt x="38" y="45"/>
                  </a:cubicBezTo>
                  <a:cubicBezTo>
                    <a:pt x="29" y="45"/>
                    <a:pt x="29" y="45"/>
                    <a:pt x="29" y="45"/>
                  </a:cubicBezTo>
                  <a:cubicBezTo>
                    <a:pt x="29" y="120"/>
                    <a:pt x="29" y="120"/>
                    <a:pt x="29" y="120"/>
                  </a:cubicBezTo>
                  <a:cubicBezTo>
                    <a:pt x="8" y="120"/>
                    <a:pt x="8" y="120"/>
                    <a:pt x="8" y="120"/>
                  </a:cubicBezTo>
                  <a:cubicBezTo>
                    <a:pt x="8" y="45"/>
                    <a:pt x="8" y="45"/>
                    <a:pt x="8" y="45"/>
                  </a:cubicBez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448" name="Freeform 74">
              <a:extLst>
                <a:ext uri="{FF2B5EF4-FFF2-40B4-BE49-F238E27FC236}">
                  <a16:creationId xmlns:a16="http://schemas.microsoft.com/office/drawing/2014/main" id="{5A87F39B-E01F-2D45-9FBC-84FE1F25001F}"/>
                </a:ext>
              </a:extLst>
            </p:cNvPr>
            <p:cNvSpPr>
              <a:spLocks/>
            </p:cNvSpPr>
            <p:nvPr/>
          </p:nvSpPr>
          <p:spPr bwMode="auto">
            <a:xfrm>
              <a:off x="5109" y="1266"/>
              <a:ext cx="15" cy="47"/>
            </a:xfrm>
            <a:custGeom>
              <a:avLst/>
              <a:gdLst>
                <a:gd name="T0" fmla="*/ 0 w 38"/>
                <a:gd name="T1" fmla="*/ 0 h 120"/>
                <a:gd name="T2" fmla="*/ 0 w 38"/>
                <a:gd name="T3" fmla="*/ 0 h 120"/>
                <a:gd name="T4" fmla="*/ 0 w 38"/>
                <a:gd name="T5" fmla="*/ 0 h 120"/>
                <a:gd name="T6" fmla="*/ 0 w 38"/>
                <a:gd name="T7" fmla="*/ 0 h 120"/>
                <a:gd name="T8" fmla="*/ 0 w 38"/>
                <a:gd name="T9" fmla="*/ 0 h 120"/>
                <a:gd name="T10" fmla="*/ 0 w 38"/>
                <a:gd name="T11" fmla="*/ 0 h 120"/>
                <a:gd name="T12" fmla="*/ 0 w 38"/>
                <a:gd name="T13" fmla="*/ 0 h 120"/>
                <a:gd name="T14" fmla="*/ 0 w 38"/>
                <a:gd name="T15" fmla="*/ 0 h 120"/>
                <a:gd name="T16" fmla="*/ 0 w 38"/>
                <a:gd name="T17" fmla="*/ 0 h 120"/>
                <a:gd name="T18" fmla="*/ 0 w 38"/>
                <a:gd name="T19" fmla="*/ 0 h 120"/>
                <a:gd name="T20" fmla="*/ 0 w 38"/>
                <a:gd name="T21" fmla="*/ 0 h 120"/>
                <a:gd name="T22" fmla="*/ 0 w 38"/>
                <a:gd name="T23" fmla="*/ 0 h 120"/>
                <a:gd name="T24" fmla="*/ 0 w 38"/>
                <a:gd name="T25" fmla="*/ 0 h 120"/>
                <a:gd name="T26" fmla="*/ 0 w 38"/>
                <a:gd name="T27" fmla="*/ 0 h 120"/>
                <a:gd name="T28" fmla="*/ 0 w 38"/>
                <a:gd name="T29" fmla="*/ 0 h 120"/>
                <a:gd name="T30" fmla="*/ 0 w 38"/>
                <a:gd name="T31" fmla="*/ 0 h 120"/>
                <a:gd name="T32" fmla="*/ 0 w 38"/>
                <a:gd name="T33" fmla="*/ 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120">
                  <a:moveTo>
                    <a:pt x="0" y="45"/>
                  </a:moveTo>
                  <a:cubicBezTo>
                    <a:pt x="0" y="29"/>
                    <a:pt x="0" y="29"/>
                    <a:pt x="0" y="29"/>
                  </a:cubicBezTo>
                  <a:cubicBezTo>
                    <a:pt x="8" y="29"/>
                    <a:pt x="8" y="29"/>
                    <a:pt x="8" y="29"/>
                  </a:cubicBezTo>
                  <a:cubicBezTo>
                    <a:pt x="8" y="21"/>
                    <a:pt x="8" y="21"/>
                    <a:pt x="8" y="21"/>
                  </a:cubicBezTo>
                  <a:cubicBezTo>
                    <a:pt x="8" y="4"/>
                    <a:pt x="15" y="0"/>
                    <a:pt x="30" y="0"/>
                  </a:cubicBezTo>
                  <a:cubicBezTo>
                    <a:pt x="38" y="0"/>
                    <a:pt x="38" y="0"/>
                    <a:pt x="38" y="0"/>
                  </a:cubicBezTo>
                  <a:cubicBezTo>
                    <a:pt x="38" y="16"/>
                    <a:pt x="38" y="16"/>
                    <a:pt x="38" y="16"/>
                  </a:cubicBezTo>
                  <a:cubicBezTo>
                    <a:pt x="36" y="16"/>
                    <a:pt x="34" y="15"/>
                    <a:pt x="33" y="15"/>
                  </a:cubicBezTo>
                  <a:cubicBezTo>
                    <a:pt x="30" y="15"/>
                    <a:pt x="29" y="17"/>
                    <a:pt x="29" y="19"/>
                  </a:cubicBezTo>
                  <a:cubicBezTo>
                    <a:pt x="29" y="29"/>
                    <a:pt x="29" y="29"/>
                    <a:pt x="29" y="29"/>
                  </a:cubicBezTo>
                  <a:cubicBezTo>
                    <a:pt x="38" y="29"/>
                    <a:pt x="38" y="29"/>
                    <a:pt x="38" y="29"/>
                  </a:cubicBezTo>
                  <a:cubicBezTo>
                    <a:pt x="38" y="45"/>
                    <a:pt x="38" y="45"/>
                    <a:pt x="38" y="45"/>
                  </a:cubicBezTo>
                  <a:cubicBezTo>
                    <a:pt x="29" y="45"/>
                    <a:pt x="29" y="45"/>
                    <a:pt x="29" y="45"/>
                  </a:cubicBezTo>
                  <a:cubicBezTo>
                    <a:pt x="29" y="120"/>
                    <a:pt x="29" y="120"/>
                    <a:pt x="29" y="120"/>
                  </a:cubicBezTo>
                  <a:cubicBezTo>
                    <a:pt x="8" y="120"/>
                    <a:pt x="8" y="120"/>
                    <a:pt x="8" y="120"/>
                  </a:cubicBezTo>
                  <a:cubicBezTo>
                    <a:pt x="8" y="45"/>
                    <a:pt x="8" y="45"/>
                    <a:pt x="8" y="45"/>
                  </a:cubicBez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35" name="TextBox 134">
            <a:extLst>
              <a:ext uri="{FF2B5EF4-FFF2-40B4-BE49-F238E27FC236}">
                <a16:creationId xmlns:a16="http://schemas.microsoft.com/office/drawing/2014/main" id="{F85867AF-C710-8C44-82B5-F1EFA09FA1CE}"/>
              </a:ext>
            </a:extLst>
          </p:cNvPr>
          <p:cNvSpPr txBox="1"/>
          <p:nvPr/>
        </p:nvSpPr>
        <p:spPr>
          <a:xfrm>
            <a:off x="7642225" y="3600000"/>
            <a:ext cx="1077913" cy="230832"/>
          </a:xfrm>
          <a:prstGeom prst="rect">
            <a:avLst/>
          </a:prstGeom>
          <a:noFill/>
        </p:spPr>
        <p:txBody>
          <a:bodyPr lIns="0" tIns="0" rIns="0" bIns="0" anchor="ctr">
            <a:spAutoFit/>
          </a:bodyPr>
          <a:lstStyle/>
          <a:p>
            <a:pPr>
              <a:lnSpc>
                <a:spcPts val="900"/>
              </a:lnSpc>
              <a:defRPr/>
            </a:pPr>
            <a:r>
              <a:rPr lang="en-US" sz="900" b="1" dirty="0">
                <a:solidFill>
                  <a:schemeClr val="bg2">
                    <a:lumMod val="25000"/>
                  </a:schemeClr>
                </a:solidFill>
                <a:latin typeface="Gill Sans MT" panose="020B0502020104020203" pitchFamily="34" charset="0"/>
              </a:rPr>
              <a:t>Hermetic seal, Affinity Plastomer</a:t>
            </a:r>
          </a:p>
        </p:txBody>
      </p:sp>
      <p:cxnSp>
        <p:nvCxnSpPr>
          <p:cNvPr id="143" name="Straight Arrow Connector 142">
            <a:extLst>
              <a:ext uri="{FF2B5EF4-FFF2-40B4-BE49-F238E27FC236}">
                <a16:creationId xmlns:a16="http://schemas.microsoft.com/office/drawing/2014/main" id="{774F0C51-40B7-A545-A04D-E1D20559307C}"/>
              </a:ext>
            </a:extLst>
          </p:cNvPr>
          <p:cNvCxnSpPr>
            <a:cxnSpLocks/>
          </p:cNvCxnSpPr>
          <p:nvPr/>
        </p:nvCxnSpPr>
        <p:spPr>
          <a:xfrm flipH="1">
            <a:off x="7375525" y="3636963"/>
            <a:ext cx="196850" cy="0"/>
          </a:xfrm>
          <a:prstGeom prst="straightConnector1">
            <a:avLst/>
          </a:prstGeom>
          <a:ln w="28575">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23E1419F-EA84-1F44-B07D-995F2F239B6A}"/>
              </a:ext>
            </a:extLst>
          </p:cNvPr>
          <p:cNvCxnSpPr>
            <a:cxnSpLocks/>
          </p:cNvCxnSpPr>
          <p:nvPr/>
        </p:nvCxnSpPr>
        <p:spPr>
          <a:xfrm>
            <a:off x="4948238" y="3636963"/>
            <a:ext cx="196850" cy="0"/>
          </a:xfrm>
          <a:prstGeom prst="straightConnector1">
            <a:avLst/>
          </a:prstGeom>
          <a:ln w="28575">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120828E-6157-B641-87F3-2660E4FC9047}"/>
              </a:ext>
            </a:extLst>
          </p:cNvPr>
          <p:cNvCxnSpPr>
            <a:cxnSpLocks/>
          </p:cNvCxnSpPr>
          <p:nvPr/>
        </p:nvCxnSpPr>
        <p:spPr>
          <a:xfrm flipH="1">
            <a:off x="7375525" y="3421063"/>
            <a:ext cx="196850" cy="0"/>
          </a:xfrm>
          <a:prstGeom prst="straightConnector1">
            <a:avLst/>
          </a:prstGeom>
          <a:ln w="28575">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3D08F38E-1B93-F94A-80F4-5B2152879202}"/>
              </a:ext>
            </a:extLst>
          </p:cNvPr>
          <p:cNvCxnSpPr>
            <a:cxnSpLocks/>
          </p:cNvCxnSpPr>
          <p:nvPr/>
        </p:nvCxnSpPr>
        <p:spPr>
          <a:xfrm>
            <a:off x="4948238" y="3146425"/>
            <a:ext cx="196850" cy="0"/>
          </a:xfrm>
          <a:prstGeom prst="straightConnector1">
            <a:avLst/>
          </a:prstGeom>
          <a:ln w="28575">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55A00A81-4DAD-CF46-9D78-7F538E9C4C0C}"/>
              </a:ext>
            </a:extLst>
          </p:cNvPr>
          <p:cNvCxnSpPr>
            <a:cxnSpLocks/>
          </p:cNvCxnSpPr>
          <p:nvPr/>
        </p:nvCxnSpPr>
        <p:spPr>
          <a:xfrm flipH="1">
            <a:off x="7375525" y="2773363"/>
            <a:ext cx="196850" cy="0"/>
          </a:xfrm>
          <a:prstGeom prst="straightConnector1">
            <a:avLst/>
          </a:prstGeom>
          <a:ln w="28575">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11371D5E-C34D-1649-BB58-B13B0B6494F5}"/>
              </a:ext>
            </a:extLst>
          </p:cNvPr>
          <p:cNvCxnSpPr>
            <a:cxnSpLocks/>
          </p:cNvCxnSpPr>
          <p:nvPr/>
        </p:nvCxnSpPr>
        <p:spPr>
          <a:xfrm>
            <a:off x="4948238" y="2498725"/>
            <a:ext cx="196850" cy="0"/>
          </a:xfrm>
          <a:prstGeom prst="straightConnector1">
            <a:avLst/>
          </a:prstGeom>
          <a:ln w="28575">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9F5F23CB-7795-8643-A704-572027CC1AEE}"/>
              </a:ext>
            </a:extLst>
          </p:cNvPr>
          <p:cNvCxnSpPr>
            <a:cxnSpLocks/>
          </p:cNvCxnSpPr>
          <p:nvPr/>
        </p:nvCxnSpPr>
        <p:spPr>
          <a:xfrm flipH="1">
            <a:off x="7375525" y="2498725"/>
            <a:ext cx="196850" cy="0"/>
          </a:xfrm>
          <a:prstGeom prst="straightConnector1">
            <a:avLst/>
          </a:prstGeom>
          <a:ln w="28575">
            <a:solidFill>
              <a:schemeClr val="tx1">
                <a:lumMod val="65000"/>
                <a:lumOff val="3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57376" name="TextBox 3">
            <a:extLst>
              <a:ext uri="{FF2B5EF4-FFF2-40B4-BE49-F238E27FC236}">
                <a16:creationId xmlns:a16="http://schemas.microsoft.com/office/drawing/2014/main" id="{83A3B424-6049-614D-95CE-ED7C0E78DFC5}"/>
              </a:ext>
            </a:extLst>
          </p:cNvPr>
          <p:cNvSpPr txBox="1">
            <a:spLocks noChangeArrowheads="1"/>
          </p:cNvSpPr>
          <p:nvPr/>
        </p:nvSpPr>
        <p:spPr bwMode="auto">
          <a:xfrm>
            <a:off x="1027113" y="6061075"/>
            <a:ext cx="795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9pPr>
          </a:lstStyle>
          <a:p>
            <a:pPr>
              <a:spcBef>
                <a:spcPct val="0"/>
              </a:spcBef>
              <a:buClrTx/>
              <a:buSzTx/>
              <a:buFontTx/>
              <a:buNone/>
            </a:pPr>
            <a:r>
              <a:rPr lang="en-US" altLang="en-US" sz="1800" dirty="0"/>
              <a:t>Source</a:t>
            </a:r>
          </a:p>
        </p:txBody>
      </p:sp>
      <p:sp>
        <p:nvSpPr>
          <p:cNvPr id="6" name="TextBox 5">
            <a:extLst>
              <a:ext uri="{FF2B5EF4-FFF2-40B4-BE49-F238E27FC236}">
                <a16:creationId xmlns:a16="http://schemas.microsoft.com/office/drawing/2014/main" id="{8BD6964A-A65B-B741-A398-DBB026251E81}"/>
              </a:ext>
            </a:extLst>
          </p:cNvPr>
          <p:cNvSpPr txBox="1"/>
          <p:nvPr/>
        </p:nvSpPr>
        <p:spPr>
          <a:xfrm>
            <a:off x="303213" y="5980113"/>
            <a:ext cx="7940675" cy="708025"/>
          </a:xfrm>
          <a:prstGeom prst="rect">
            <a:avLst/>
          </a:prstGeom>
          <a:noFill/>
        </p:spPr>
        <p:txBody>
          <a:bodyPr>
            <a:spAutoFit/>
          </a:bodyPr>
          <a:lstStyle/>
          <a:p>
            <a:pPr algn="ctr">
              <a:defRPr/>
            </a:pPr>
            <a:r>
              <a:rPr lang="en-US" dirty="0">
                <a:solidFill>
                  <a:schemeClr val="bg2">
                    <a:lumMod val="25000"/>
                  </a:schemeClr>
                </a:solidFill>
                <a:latin typeface="Gill Sans MT" panose="020B0502020104020203" pitchFamily="34" charset="0"/>
              </a:rPr>
              <a:t>Source:  </a:t>
            </a:r>
            <a:r>
              <a:rPr lang="en-US" b="1" dirty="0">
                <a:solidFill>
                  <a:schemeClr val="bg2">
                    <a:lumMod val="25000"/>
                  </a:schemeClr>
                </a:solidFill>
                <a:latin typeface="Gill Sans MT" panose="020B0502020104020203" pitchFamily="34" charset="0"/>
              </a:rPr>
              <a:t>DOW                             </a:t>
            </a:r>
            <a:r>
              <a:rPr lang="en-US" sz="2000" dirty="0">
                <a:solidFill>
                  <a:schemeClr val="bg2">
                    <a:lumMod val="25000"/>
                  </a:schemeClr>
                </a:solidFill>
                <a:latin typeface="Arial" panose="020B0604020202020204" pitchFamily="34" charset="0"/>
              </a:rPr>
              <a:t>Designing for Recyclability  </a:t>
            </a:r>
          </a:p>
          <a:p>
            <a:pPr algn="ctr">
              <a:defRPr/>
            </a:pPr>
            <a:r>
              <a:rPr lang="en-US" sz="2000" dirty="0">
                <a:solidFill>
                  <a:schemeClr val="bg2">
                    <a:lumMod val="25000"/>
                  </a:schemeClr>
                </a:solidFill>
                <a:latin typeface="Arial" panose="020B0604020202020204" pitchFamily="34" charset="0"/>
              </a:rPr>
              <a:t>                              “RecycleReady”             </a:t>
            </a:r>
            <a:r>
              <a:rPr lang="en-US" sz="2000" b="1" dirty="0">
                <a:solidFill>
                  <a:schemeClr val="bg2">
                    <a:lumMod val="25000"/>
                  </a:schemeClr>
                </a:solidFill>
                <a:latin typeface="Arial" panose="020B0604020202020204" pitchFamily="34" charset="0"/>
              </a:rPr>
              <a:t>       </a:t>
            </a:r>
            <a:endParaRPr lang="en-US" b="1" i="1" dirty="0">
              <a:solidFill>
                <a:schemeClr val="bg2">
                  <a:lumMod val="25000"/>
                </a:schemeClr>
              </a:solidFill>
              <a:latin typeface="Arial" panose="020B0604020202020204" pitchFamily="34" charset="0"/>
            </a:endParaRPr>
          </a:p>
        </p:txBody>
      </p:sp>
      <p:sp>
        <p:nvSpPr>
          <p:cNvPr id="7" name="TextBox 6">
            <a:extLst>
              <a:ext uri="{FF2B5EF4-FFF2-40B4-BE49-F238E27FC236}">
                <a16:creationId xmlns:a16="http://schemas.microsoft.com/office/drawing/2014/main" id="{36B32BFC-7DB7-8349-A52C-0FBF219F1766}"/>
              </a:ext>
            </a:extLst>
          </p:cNvPr>
          <p:cNvSpPr txBox="1"/>
          <p:nvPr/>
        </p:nvSpPr>
        <p:spPr>
          <a:xfrm>
            <a:off x="7524000" y="3132000"/>
            <a:ext cx="1371476" cy="369332"/>
          </a:xfrm>
          <a:prstGeom prst="rect">
            <a:avLst/>
          </a:prstGeom>
          <a:noFill/>
        </p:spPr>
        <p:txBody>
          <a:bodyPr wrap="square" rtlCol="0">
            <a:spAutoFit/>
          </a:bodyPr>
          <a:lstStyle/>
          <a:p>
            <a:r>
              <a:rPr lang="en-US" sz="900" b="1" dirty="0">
                <a:solidFill>
                  <a:schemeClr val="bg2"/>
                </a:solidFill>
                <a:latin typeface="Gill Sans MT" panose="020B0502020104020203" pitchFamily="34" charset="77"/>
              </a:rPr>
              <a:t>HDPE + Compatibilizer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2"/>
                                        </p:tgtEl>
                                        <p:attrNameLst>
                                          <p:attrName>style.visibility</p:attrName>
                                        </p:attrNameLst>
                                      </p:cBhvr>
                                      <p:to>
                                        <p:strVal val="visible"/>
                                      </p:to>
                                    </p:set>
                                    <p:animEffect transition="in" filter="fade">
                                      <p:cBhvr>
                                        <p:cTn id="33" dur="500"/>
                                        <p:tgtEl>
                                          <p:spTgt spid="14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500"/>
                                        <p:tgtEl>
                                          <p:spTgt spid="5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24"/>
                                        </p:tgtEl>
                                        <p:attrNameLst>
                                          <p:attrName>style.visibility</p:attrName>
                                        </p:attrNameLst>
                                      </p:cBhvr>
                                      <p:to>
                                        <p:strVal val="visible"/>
                                      </p:to>
                                    </p:set>
                                    <p:animEffect transition="in" filter="fade">
                                      <p:cBhvr>
                                        <p:cTn id="41" dur="500"/>
                                        <p:tgtEl>
                                          <p:spTgt spid="1024"/>
                                        </p:tgtEl>
                                      </p:cBhvr>
                                    </p:animEffect>
                                  </p:childTnLst>
                                </p:cTn>
                              </p:par>
                              <p:par>
                                <p:cTn id="42" presetID="10" presetClass="entr" presetSubtype="0" fill="hold" nodeType="with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fade">
                                      <p:cBhvr>
                                        <p:cTn id="44" dur="500"/>
                                        <p:tgtEl>
                                          <p:spTgt spid="115"/>
                                        </p:tgtEl>
                                      </p:cBhvr>
                                    </p:animEffect>
                                  </p:childTnLst>
                                </p:cTn>
                              </p:par>
                              <p:par>
                                <p:cTn id="45" presetID="10" presetClass="entr" presetSubtype="0" fill="hold" nodeType="with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500"/>
                                        <p:tgtEl>
                                          <p:spTgt spid="1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par>
                                <p:cTn id="56" presetID="10" presetClass="entr" presetSubtype="0" fill="hold" nodeType="with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fade">
                                      <p:cBhvr>
                                        <p:cTn id="58" dur="500"/>
                                        <p:tgtEl>
                                          <p:spTgt spid="11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36"/>
                                        </p:tgtEl>
                                        <p:attrNameLst>
                                          <p:attrName>style.visibility</p:attrName>
                                        </p:attrNameLst>
                                      </p:cBhvr>
                                      <p:to>
                                        <p:strVal val="visible"/>
                                      </p:to>
                                    </p:set>
                                    <p:animEffect transition="in" filter="fade">
                                      <p:cBhvr>
                                        <p:cTn id="66" dur="500"/>
                                        <p:tgtEl>
                                          <p:spTgt spid="1036"/>
                                        </p:tgtEl>
                                      </p:cBhvr>
                                    </p:animEffect>
                                  </p:childTnLst>
                                </p:cTn>
                              </p:par>
                              <p:par>
                                <p:cTn id="67" presetID="10" presetClass="entr" presetSubtype="0" fill="hold" nodeType="with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fade">
                                      <p:cBhvr>
                                        <p:cTn id="69" dur="500"/>
                                        <p:tgtEl>
                                          <p:spTgt spid="11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Effect transition="in" filter="fade">
                                      <p:cBhvr>
                                        <p:cTn id="72" dur="500"/>
                                        <p:tgtEl>
                                          <p:spTgt spid="6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500"/>
                                        <p:tgtEl>
                                          <p:spTgt spid="70"/>
                                        </p:tgtEl>
                                      </p:cBhvr>
                                    </p:animEffect>
                                  </p:childTnLst>
                                </p:cTn>
                              </p:par>
                              <p:par>
                                <p:cTn id="78" presetID="10" presetClass="entr" presetSubtype="0" fill="hold" nodeType="withEffect">
                                  <p:stCondLst>
                                    <p:cond delay="0"/>
                                  </p:stCondLst>
                                  <p:childTnLst>
                                    <p:set>
                                      <p:cBhvr>
                                        <p:cTn id="79" dur="1" fill="hold">
                                          <p:stCondLst>
                                            <p:cond delay="0"/>
                                          </p:stCondLst>
                                        </p:cTn>
                                        <p:tgtEl>
                                          <p:spTgt spid="112"/>
                                        </p:tgtEl>
                                        <p:attrNameLst>
                                          <p:attrName>style.visibility</p:attrName>
                                        </p:attrNameLst>
                                      </p:cBhvr>
                                      <p:to>
                                        <p:strVal val="visible"/>
                                      </p:to>
                                    </p:set>
                                    <p:animEffect transition="in" filter="fade">
                                      <p:cBhvr>
                                        <p:cTn id="80" dur="500"/>
                                        <p:tgtEl>
                                          <p:spTgt spid="11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par>
                                <p:cTn id="89" presetID="10" presetClass="entr" presetSubtype="0" fill="hold" nodeType="withEffect">
                                  <p:stCondLst>
                                    <p:cond delay="0"/>
                                  </p:stCondLst>
                                  <p:childTnLst>
                                    <p:set>
                                      <p:cBhvr>
                                        <p:cTn id="90" dur="1" fill="hold">
                                          <p:stCondLst>
                                            <p:cond delay="0"/>
                                          </p:stCondLst>
                                        </p:cTn>
                                        <p:tgtEl>
                                          <p:spTgt spid="110"/>
                                        </p:tgtEl>
                                        <p:attrNameLst>
                                          <p:attrName>style.visibility</p:attrName>
                                        </p:attrNameLst>
                                      </p:cBhvr>
                                      <p:to>
                                        <p:strVal val="visible"/>
                                      </p:to>
                                    </p:set>
                                    <p:animEffect transition="in" filter="fade">
                                      <p:cBhvr>
                                        <p:cTn id="91" dur="500"/>
                                        <p:tgtEl>
                                          <p:spTgt spid="11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fade">
                                      <p:cBhvr>
                                        <p:cTn id="94" dur="500"/>
                                        <p:tgtEl>
                                          <p:spTgt spid="64"/>
                                        </p:tgtEl>
                                      </p:cBhvr>
                                    </p:animEffect>
                                  </p:childTnLst>
                                </p:cTn>
                              </p:par>
                              <p:par>
                                <p:cTn id="95" presetID="10" presetClass="entr" presetSubtype="0" fill="hold" nodeType="withEffect">
                                  <p:stCondLst>
                                    <p:cond delay="0"/>
                                  </p:stCondLst>
                                  <p:childTnLst>
                                    <p:set>
                                      <p:cBhvr>
                                        <p:cTn id="96" dur="1" fill="hold">
                                          <p:stCondLst>
                                            <p:cond delay="0"/>
                                          </p:stCondLst>
                                        </p:cTn>
                                        <p:tgtEl>
                                          <p:spTgt spid="143"/>
                                        </p:tgtEl>
                                        <p:attrNameLst>
                                          <p:attrName>style.visibility</p:attrName>
                                        </p:attrNameLst>
                                      </p:cBhvr>
                                      <p:to>
                                        <p:strVal val="visible"/>
                                      </p:to>
                                    </p:set>
                                    <p:animEffect transition="in" filter="fade">
                                      <p:cBhvr>
                                        <p:cTn id="97" dur="500"/>
                                        <p:tgtEl>
                                          <p:spTgt spid="14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5"/>
                                        </p:tgtEl>
                                        <p:attrNameLst>
                                          <p:attrName>style.visibility</p:attrName>
                                        </p:attrNameLst>
                                      </p:cBhvr>
                                      <p:to>
                                        <p:strVal val="visible"/>
                                      </p:to>
                                    </p:set>
                                    <p:animEffect transition="in" filter="fade">
                                      <p:cBhvr>
                                        <p:cTn id="100" dur="500"/>
                                        <p:tgtEl>
                                          <p:spTgt spid="135"/>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ntr" presetSubtype="0" fill="hold" nodeType="clickEffect">
                                  <p:stCondLst>
                                    <p:cond delay="0"/>
                                  </p:stCondLst>
                                  <p:childTnLst>
                                    <p:set>
                                      <p:cBhvr>
                                        <p:cTn id="104" dur="1" fill="hold">
                                          <p:stCondLst>
                                            <p:cond delay="0"/>
                                          </p:stCondLst>
                                        </p:cTn>
                                        <p:tgtEl>
                                          <p:spTgt spid="172"/>
                                        </p:tgtEl>
                                        <p:attrNameLst>
                                          <p:attrName>style.visibility</p:attrName>
                                        </p:attrNameLst>
                                      </p:cBhvr>
                                      <p:to>
                                        <p:strVal val="visible"/>
                                      </p:to>
                                    </p:set>
                                    <p:animEffect transition="in" filter="fade">
                                      <p:cBhvr>
                                        <p:cTn id="105"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65" grpId="0" animBg="1"/>
      <p:bldP spid="70" grpId="0" animBg="1"/>
      <p:bldP spid="64" grpId="0" animBg="1"/>
      <p:bldP spid="57" grpId="0"/>
      <p:bldP spid="3" grpId="0"/>
      <p:bldP spid="5" grpId="0"/>
      <p:bldP spid="13" grpId="0"/>
      <p:bldP spid="52" grpId="0"/>
      <p:bldP spid="53" grpId="0"/>
      <p:bldP spid="142" grpId="0" animBg="1"/>
      <p:bldP spid="1024" grpId="0"/>
      <p:bldP spid="38" grpId="0"/>
      <p:bldP spid="43" grpId="0"/>
      <p:bldP spid="1036" grpId="0"/>
      <p:bldP spid="32" grpId="0"/>
      <p:bldP spid="41" grpId="0"/>
      <p:bldP spid="1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97940353-1F48-0448-BDC3-B72333833062}"/>
              </a:ext>
            </a:extLst>
          </p:cNvPr>
          <p:cNvSpPr>
            <a:spLocks noGrp="1" noChangeArrowheads="1"/>
          </p:cNvSpPr>
          <p:nvPr>
            <p:ph type="title"/>
          </p:nvPr>
        </p:nvSpPr>
        <p:spPr>
          <a:xfrm>
            <a:off x="0" y="274638"/>
            <a:ext cx="9036050" cy="706437"/>
          </a:xfrm>
        </p:spPr>
        <p:txBody>
          <a:bodyPr/>
          <a:lstStyle/>
          <a:p>
            <a:r>
              <a:rPr lang="en-US" altLang="en-US" sz="2400" dirty="0">
                <a:solidFill>
                  <a:srgbClr val="3366FF"/>
                </a:solidFill>
                <a:effectLst/>
                <a:latin typeface="Arial" panose="020B0604020202020204" pitchFamily="34" charset="0"/>
              </a:rPr>
              <a:t>FULLY-RECYCLABLE ALL-PE MULTILAYER STANDUP POUCHES FOR FOOD AND NON-FOOD APPLICATIONS</a:t>
            </a:r>
          </a:p>
        </p:txBody>
      </p:sp>
      <p:sp>
        <p:nvSpPr>
          <p:cNvPr id="59394" name="TextBox 4">
            <a:extLst>
              <a:ext uri="{FF2B5EF4-FFF2-40B4-BE49-F238E27FC236}">
                <a16:creationId xmlns:a16="http://schemas.microsoft.com/office/drawing/2014/main" id="{66EF8121-09AB-644E-8D4E-3B40994011BF}"/>
              </a:ext>
            </a:extLst>
          </p:cNvPr>
          <p:cNvSpPr txBox="1">
            <a:spLocks noChangeArrowheads="1"/>
          </p:cNvSpPr>
          <p:nvPr/>
        </p:nvSpPr>
        <p:spPr bwMode="auto">
          <a:xfrm>
            <a:off x="323850" y="5940425"/>
            <a:ext cx="84963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endParaRPr lang="en-US" altLang="en-US" sz="1400" dirty="0">
              <a:solidFill>
                <a:schemeClr val="bg2"/>
              </a:solidFill>
              <a:latin typeface="Arial" panose="020B0604020202020204" pitchFamily="34" charset="0"/>
            </a:endParaRPr>
          </a:p>
          <a:p>
            <a:pPr eaLnBrk="1" hangingPunct="1">
              <a:spcBef>
                <a:spcPct val="0"/>
              </a:spcBef>
              <a:buClrTx/>
              <a:buSzTx/>
              <a:buFontTx/>
              <a:buNone/>
            </a:pPr>
            <a:endParaRPr lang="en-US" altLang="en-US" sz="1400" dirty="0">
              <a:solidFill>
                <a:schemeClr val="bg2"/>
              </a:solidFill>
              <a:latin typeface="Arial" panose="020B0604020202020204" pitchFamily="34" charset="0"/>
            </a:endParaRPr>
          </a:p>
          <a:p>
            <a:pPr eaLnBrk="1" hangingPunct="1">
              <a:spcBef>
                <a:spcPct val="0"/>
              </a:spcBef>
              <a:buClrTx/>
              <a:buSzTx/>
              <a:buFontTx/>
              <a:buNone/>
            </a:pPr>
            <a:r>
              <a:rPr lang="en-US" altLang="en-US" sz="1400" dirty="0">
                <a:solidFill>
                  <a:schemeClr val="bg2"/>
                </a:solidFill>
                <a:latin typeface="Arial" panose="020B0604020202020204" pitchFamily="34" charset="0"/>
              </a:rPr>
              <a:t>Source:  Dow </a:t>
            </a:r>
          </a:p>
        </p:txBody>
      </p:sp>
      <p:pic>
        <p:nvPicPr>
          <p:cNvPr id="59395" name="Content Placeholder 3">
            <a:extLst>
              <a:ext uri="{FF2B5EF4-FFF2-40B4-BE49-F238E27FC236}">
                <a16:creationId xmlns:a16="http://schemas.microsoft.com/office/drawing/2014/main" id="{B597E06E-301F-9147-8A19-69250ADCE4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1116013"/>
            <a:ext cx="6138862" cy="5111750"/>
          </a:xfrm>
        </p:spPr>
      </p:pic>
    </p:spTree>
    <p:extLst>
      <p:ext uri="{BB962C8B-B14F-4D97-AF65-F5344CB8AC3E}">
        <p14:creationId xmlns:p14="http://schemas.microsoft.com/office/powerpoint/2010/main" val="219248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50378B9-8816-6140-8B24-13C8BBFD6918}"/>
              </a:ext>
            </a:extLst>
          </p:cNvPr>
          <p:cNvSpPr>
            <a:spLocks noGrp="1"/>
          </p:cNvSpPr>
          <p:nvPr>
            <p:ph type="title"/>
          </p:nvPr>
        </p:nvSpPr>
        <p:spPr>
          <a:xfrm>
            <a:off x="457200" y="-229444"/>
            <a:ext cx="8229600" cy="994147"/>
          </a:xfrm>
        </p:spPr>
        <p:txBody>
          <a:bodyPr/>
          <a:lstStyle/>
          <a:p>
            <a:pPr>
              <a:defRPr/>
            </a:pPr>
            <a:br>
              <a:rPr lang="en-US" sz="2400" dirty="0">
                <a:solidFill>
                  <a:schemeClr val="tx2">
                    <a:lumMod val="50000"/>
                  </a:schemeClr>
                </a:solidFill>
                <a:effectLst/>
                <a:latin typeface="Arial" charset="0"/>
              </a:rPr>
            </a:br>
            <a:r>
              <a:rPr lang="en-US" sz="2400" dirty="0">
                <a:solidFill>
                  <a:schemeClr val="tx2">
                    <a:lumMod val="50000"/>
                  </a:schemeClr>
                </a:solidFill>
                <a:effectLst/>
                <a:latin typeface="Arial" charset="0"/>
              </a:rPr>
              <a:t>COMPATIBILIZER DEVELOPMENT TO AID RECYCLING OF OXYGEN-BARRIER FLEXIBLE PACKAGING</a:t>
            </a:r>
          </a:p>
        </p:txBody>
      </p:sp>
      <p:sp>
        <p:nvSpPr>
          <p:cNvPr id="90114" name="Content Placeholder 2">
            <a:extLst>
              <a:ext uri="{FF2B5EF4-FFF2-40B4-BE49-F238E27FC236}">
                <a16:creationId xmlns:a16="http://schemas.microsoft.com/office/drawing/2014/main" id="{7AEF7B77-68F3-7A49-A879-31300AA73CCE}"/>
              </a:ext>
            </a:extLst>
          </p:cNvPr>
          <p:cNvSpPr>
            <a:spLocks noGrp="1" noChangeArrowheads="1"/>
          </p:cNvSpPr>
          <p:nvPr>
            <p:ph idx="1"/>
          </p:nvPr>
        </p:nvSpPr>
        <p:spPr>
          <a:xfrm>
            <a:off x="323850" y="908050"/>
            <a:ext cx="8712200" cy="5833318"/>
          </a:xfrm>
        </p:spPr>
        <p:txBody>
          <a:bodyPr/>
          <a:lstStyle/>
          <a:p>
            <a:pPr eaLnBrk="1" hangingPunct="1">
              <a:buClrTx/>
              <a:defRPr/>
            </a:pPr>
            <a:r>
              <a:rPr lang="en-US" altLang="en-US" sz="2000" b="1" dirty="0">
                <a:solidFill>
                  <a:schemeClr val="bg2"/>
                </a:solidFill>
                <a:effectLst/>
                <a:latin typeface="Arial" panose="020B0604020202020204" pitchFamily="34" charset="0"/>
              </a:rPr>
              <a:t>Compatibilizers are molecules containing different functional groups which compatibilize incompatible polymers in multilayer films and mixed plastics, increase material suitable for recycling and recyclate available for incorporation in new packaging, minimize environmental impact and reduce material landfilled</a:t>
            </a:r>
          </a:p>
          <a:p>
            <a:pPr eaLnBrk="1" hangingPunct="1">
              <a:buClrTx/>
              <a:defRPr/>
            </a:pPr>
            <a:endParaRPr lang="en-US" altLang="en-US" sz="2000" b="1" dirty="0">
              <a:solidFill>
                <a:schemeClr val="bg2"/>
              </a:solidFill>
              <a:effectLst/>
              <a:latin typeface="Arial" panose="020B0604020202020204" pitchFamily="34" charset="0"/>
            </a:endParaRPr>
          </a:p>
          <a:p>
            <a:pPr eaLnBrk="1" hangingPunct="1">
              <a:buClrTx/>
              <a:defRPr/>
            </a:pPr>
            <a:r>
              <a:rPr lang="en-US" altLang="en-US" sz="2000" b="1" dirty="0">
                <a:solidFill>
                  <a:schemeClr val="bg2"/>
                </a:solidFill>
                <a:effectLst/>
                <a:latin typeface="Arial" panose="020B0604020202020204" pitchFamily="34" charset="0"/>
              </a:rPr>
              <a:t>Examples are Dow Chemical “RETAIN” and Ampacet “ReVive” compatibilizers for PE/EVOH and PE/PA barrier systems.  These allow barrier packaging and pouches to be mechanically recycled in a polyethylene recycling stream.  EVOH systems qualified under How2Recycle store dropoff program but not yet PA systems</a:t>
            </a:r>
          </a:p>
          <a:p>
            <a:pPr eaLnBrk="1" hangingPunct="1">
              <a:buClrTx/>
              <a:defRPr/>
            </a:pPr>
            <a:endParaRPr lang="en-US" altLang="en-US" sz="2000" b="1" dirty="0">
              <a:solidFill>
                <a:schemeClr val="bg2"/>
              </a:solidFill>
              <a:effectLst/>
              <a:latin typeface="Arial" panose="020B0604020202020204" pitchFamily="34" charset="0"/>
            </a:endParaRPr>
          </a:p>
          <a:p>
            <a:pPr eaLnBrk="1" hangingPunct="1">
              <a:buClrTx/>
              <a:defRPr/>
            </a:pPr>
            <a:r>
              <a:rPr lang="en-US" altLang="en-US" sz="2000" b="1" dirty="0">
                <a:solidFill>
                  <a:schemeClr val="bg2"/>
                </a:solidFill>
                <a:effectLst/>
                <a:latin typeface="Arial" panose="020B0604020202020204" pitchFamily="34" charset="0"/>
              </a:rPr>
              <a:t>The compatibilizer is incorporated in an HDPE layer in the multilayer film.  Upon recycling, it disperses the EVOH or PA in the PE in very small domains (below wavelength of visible light) so the PE is still transparent and can be reused (although the EVOH or PA is no longer present as a barrier layer)</a:t>
            </a:r>
          </a:p>
          <a:p>
            <a:pPr eaLnBrk="1" hangingPunct="1">
              <a:buClrTx/>
              <a:buSzPct val="130000"/>
              <a:buFont typeface="Wingdings" pitchFamily="2" charset="2"/>
              <a:buChar char="§"/>
              <a:defRPr/>
            </a:pPr>
            <a:r>
              <a:rPr lang="en-US" altLang="en-US" sz="2000" b="1" dirty="0">
                <a:solidFill>
                  <a:schemeClr val="bg2"/>
                </a:solidFill>
                <a:effectLst/>
                <a:latin typeface="Arial" panose="020B0604020202020204" pitchFamily="34" charset="0"/>
              </a:rPr>
              <a:t>Dow collaboration with Kellogg for dry food pouch packaging</a:t>
            </a:r>
          </a:p>
          <a:p>
            <a:pPr marL="0" indent="0" eaLnBrk="1" hangingPunct="1">
              <a:buClrTx/>
              <a:buSzPct val="130000"/>
              <a:buNone/>
              <a:defRPr/>
            </a:pPr>
            <a:endParaRPr lang="en-US" altLang="en-US" sz="2000" b="1" dirty="0">
              <a:solidFill>
                <a:schemeClr val="bg2"/>
              </a:solidFill>
              <a:effectLst/>
              <a:latin typeface="Arial" panose="020B0604020202020204" pitchFamily="34" charset="0"/>
            </a:endParaRPr>
          </a:p>
          <a:p>
            <a:pPr eaLnBrk="1" hangingPunct="1">
              <a:buClrTx/>
              <a:buNone/>
              <a:defRPr/>
            </a:pPr>
            <a:endParaRPr lang="en-US" altLang="en-US" sz="2000" b="1" dirty="0">
              <a:solidFill>
                <a:schemeClr val="bg2"/>
              </a:solidFill>
              <a:effectLst/>
              <a:latin typeface="Arial" panose="020B0604020202020204" pitchFamily="34" charset="0"/>
            </a:endParaRPr>
          </a:p>
          <a:p>
            <a:pPr eaLnBrk="1" hangingPunct="1">
              <a:buClrTx/>
              <a:defRPr/>
            </a:pPr>
            <a:endParaRPr lang="en-US" altLang="en-US" sz="2000" b="1" dirty="0">
              <a:solidFill>
                <a:schemeClr val="bg2"/>
              </a:solidFill>
              <a:effectLst/>
              <a:latin typeface="Arial" panose="020B0604020202020204" pitchFamily="34" charset="0"/>
            </a:endParaRPr>
          </a:p>
          <a:p>
            <a:pPr eaLnBrk="1" hangingPunct="1">
              <a:buClrTx/>
              <a:buFont typeface="Wingdings" pitchFamily="2" charset="2"/>
              <a:buNone/>
              <a:defRPr/>
            </a:pPr>
            <a:r>
              <a:rPr lang="en-US" altLang="en-US" sz="2000" b="1" dirty="0">
                <a:solidFill>
                  <a:schemeClr val="bg2"/>
                </a:solidFill>
                <a:effectLst/>
                <a:latin typeface="Arial" panose="020B0604020202020204" pitchFamily="34" charset="0"/>
              </a:rPr>
              <a:t>	</a:t>
            </a:r>
          </a:p>
          <a:p>
            <a:pPr eaLnBrk="1" hangingPunct="1">
              <a:buClrTx/>
              <a:buFont typeface="Wingdings" pitchFamily="2" charset="2"/>
              <a:buNone/>
              <a:defRPr/>
            </a:pPr>
            <a:endParaRPr lang="en-US" altLang="en-US" sz="2000" b="1" dirty="0">
              <a:solidFill>
                <a:schemeClr val="bg2"/>
              </a:solidFill>
              <a:effectLst/>
              <a:latin typeface="Arial" panose="020B0604020202020204" pitchFamily="34" charset="0"/>
            </a:endParaRPr>
          </a:p>
          <a:p>
            <a:pPr eaLnBrk="1" hangingPunct="1">
              <a:buClrTx/>
              <a:buFont typeface="Wingdings" pitchFamily="2" charset="2"/>
              <a:buNone/>
              <a:defRPr/>
            </a:pPr>
            <a:r>
              <a:rPr lang="en-US" altLang="en-US" sz="2000" b="1" dirty="0">
                <a:solidFill>
                  <a:schemeClr val="bg2"/>
                </a:solidFill>
                <a:effectLst/>
                <a:latin typeface="Arial" panose="020B0604020202020204" pitchFamily="34" charset="0"/>
              </a:rPr>
              <a:t> </a:t>
            </a:r>
          </a:p>
          <a:p>
            <a:pPr eaLnBrk="1" hangingPunct="1">
              <a:buClrTx/>
              <a:defRPr/>
            </a:pPr>
            <a:endParaRPr lang="en-US" altLang="en-US" sz="2000" b="1" dirty="0">
              <a:solidFill>
                <a:schemeClr val="bg2"/>
              </a:solidFill>
              <a:effectLst/>
              <a:latin typeface="Arial" panose="020B0604020202020204" pitchFamily="34" charset="0"/>
            </a:endParaRPr>
          </a:p>
          <a:p>
            <a:pPr eaLnBrk="1" hangingPunct="1">
              <a:buClrTx/>
              <a:defRPr/>
            </a:pPr>
            <a:endParaRPr lang="en-US" altLang="en-US" sz="2000" b="1" dirty="0">
              <a:solidFill>
                <a:schemeClr val="bg2"/>
              </a:solidFill>
              <a:effectLst/>
              <a:latin typeface="Arial" panose="020B0604020202020204" pitchFamily="34" charset="0"/>
            </a:endParaRPr>
          </a:p>
          <a:p>
            <a:pPr eaLnBrk="1" hangingPunct="1">
              <a:buClrTx/>
              <a:buSzPct val="87000"/>
              <a:buFont typeface="Wingdings" pitchFamily="2" charset="2"/>
              <a:buNone/>
              <a:defRPr/>
            </a:pPr>
            <a:endParaRPr lang="en-US" altLang="en-US" sz="2000" b="1" dirty="0">
              <a:solidFill>
                <a:schemeClr val="bg2"/>
              </a:solidFill>
              <a:effectLst/>
              <a:latin typeface="Arial" panose="020B0604020202020204" pitchFamily="34" charset="0"/>
            </a:endParaRPr>
          </a:p>
          <a:p>
            <a:pPr eaLnBrk="1" hangingPunct="1">
              <a:buClrTx/>
              <a:buSzPct val="87000"/>
              <a:buFont typeface="Wingdings" pitchFamily="2" charset="2"/>
              <a:buNone/>
              <a:defRPr/>
            </a:pPr>
            <a:endParaRPr lang="en-US" altLang="en-US" sz="2000" b="1" dirty="0">
              <a:solidFill>
                <a:schemeClr val="bg2"/>
              </a:solidFill>
              <a:effectLst/>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B12D9F01-C46F-C34B-AFE0-3498DBCEF02A}"/>
              </a:ext>
            </a:extLst>
          </p:cNvPr>
          <p:cNvSpPr>
            <a:spLocks noGrp="1" noChangeArrowheads="1"/>
          </p:cNvSpPr>
          <p:nvPr>
            <p:ph type="title"/>
          </p:nvPr>
        </p:nvSpPr>
        <p:spPr>
          <a:xfrm>
            <a:off x="0" y="274638"/>
            <a:ext cx="9036050" cy="706437"/>
          </a:xfrm>
        </p:spPr>
        <p:txBody>
          <a:bodyPr/>
          <a:lstStyle/>
          <a:p>
            <a:r>
              <a:rPr lang="en-US" altLang="en-US" sz="2800" dirty="0">
                <a:solidFill>
                  <a:srgbClr val="3366FF"/>
                </a:solidFill>
                <a:effectLst/>
                <a:latin typeface="Arial" panose="020B0604020202020204" pitchFamily="34" charset="0"/>
              </a:rPr>
              <a:t>KELLOGGS GRANOLA FULLY-RECYCLABLE     ALL-PE STANDUP BARRIER POUCH</a:t>
            </a:r>
          </a:p>
        </p:txBody>
      </p:sp>
      <p:sp>
        <p:nvSpPr>
          <p:cNvPr id="62466" name="TextBox 4">
            <a:extLst>
              <a:ext uri="{FF2B5EF4-FFF2-40B4-BE49-F238E27FC236}">
                <a16:creationId xmlns:a16="http://schemas.microsoft.com/office/drawing/2014/main" id="{53E1BD47-7755-1F47-A50B-6DD269FCC284}"/>
              </a:ext>
            </a:extLst>
          </p:cNvPr>
          <p:cNvSpPr txBox="1">
            <a:spLocks noChangeArrowheads="1"/>
          </p:cNvSpPr>
          <p:nvPr/>
        </p:nvSpPr>
        <p:spPr bwMode="auto">
          <a:xfrm>
            <a:off x="323850" y="5940425"/>
            <a:ext cx="84963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9pPr>
          </a:lstStyle>
          <a:p>
            <a:pPr eaLnBrk="1" hangingPunct="1">
              <a:spcBef>
                <a:spcPct val="0"/>
              </a:spcBef>
              <a:buClrTx/>
              <a:buSzTx/>
              <a:buFontTx/>
              <a:buNone/>
            </a:pPr>
            <a:r>
              <a:rPr lang="en-US" altLang="en-US" sz="1400" dirty="0">
                <a:solidFill>
                  <a:schemeClr val="bg2"/>
                </a:solidFill>
                <a:latin typeface="Arial" panose="020B0604020202020204" pitchFamily="34" charset="0"/>
              </a:rPr>
              <a:t>Dow/Berry Global nine-layer transparent barrier film for dry food packaging incorporating EVOH and Dow RETAIN compatibilizer. High oxygen and moisture barrier.  Approved for Sustainable Packaging Coalition How2Recycle program.     Source:  Plastics Technology</a:t>
            </a:r>
          </a:p>
        </p:txBody>
      </p:sp>
      <p:pic>
        <p:nvPicPr>
          <p:cNvPr id="62467" name="Content Placeholder 6">
            <a:extLst>
              <a:ext uri="{FF2B5EF4-FFF2-40B4-BE49-F238E27FC236}">
                <a16:creationId xmlns:a16="http://schemas.microsoft.com/office/drawing/2014/main" id="{1CE1DC4D-4D47-F24E-84EF-CB05A2036E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1680" y="1213030"/>
            <a:ext cx="5449887" cy="453548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2F45999-FBAC-CC4B-944C-EDF8DC4F4DDA}"/>
              </a:ext>
            </a:extLst>
          </p:cNvPr>
          <p:cNvSpPr>
            <a:spLocks noGrp="1"/>
          </p:cNvSpPr>
          <p:nvPr>
            <p:ph type="title"/>
          </p:nvPr>
        </p:nvSpPr>
        <p:spPr>
          <a:xfrm>
            <a:off x="457200" y="274638"/>
            <a:ext cx="8229600" cy="561975"/>
          </a:xfrm>
        </p:spPr>
        <p:txBody>
          <a:bodyPr/>
          <a:lstStyle/>
          <a:p>
            <a:pPr>
              <a:defRPr/>
            </a:pPr>
            <a:r>
              <a:rPr lang="en-US" dirty="0">
                <a:solidFill>
                  <a:schemeClr val="tx2">
                    <a:lumMod val="50000"/>
                  </a:schemeClr>
                </a:solidFill>
                <a:effectLst/>
                <a:latin typeface="Arial" charset="0"/>
              </a:rPr>
              <a:t>OUTLINE</a:t>
            </a:r>
          </a:p>
        </p:txBody>
      </p:sp>
      <p:sp>
        <p:nvSpPr>
          <p:cNvPr id="52226" name="Content Placeholder 2">
            <a:extLst>
              <a:ext uri="{FF2B5EF4-FFF2-40B4-BE49-F238E27FC236}">
                <a16:creationId xmlns:a16="http://schemas.microsoft.com/office/drawing/2014/main" id="{D39BA3BE-5DCF-E543-97DB-AE5218EE6A75}"/>
              </a:ext>
            </a:extLst>
          </p:cNvPr>
          <p:cNvSpPr>
            <a:spLocks noGrp="1" noChangeArrowheads="1"/>
          </p:cNvSpPr>
          <p:nvPr>
            <p:ph idx="1"/>
          </p:nvPr>
        </p:nvSpPr>
        <p:spPr>
          <a:xfrm>
            <a:off x="107950" y="980728"/>
            <a:ext cx="8928100" cy="5145435"/>
          </a:xfrm>
        </p:spPr>
        <p:txBody>
          <a:bodyPr/>
          <a:lstStyle/>
          <a:p>
            <a:pPr eaLnBrk="1" hangingPunct="1">
              <a:spcBef>
                <a:spcPct val="0"/>
              </a:spcBef>
              <a:buClrTx/>
              <a:buSzPct val="120000"/>
              <a:buFont typeface="Arial" panose="020B0604020202020204" pitchFamily="34" charset="0"/>
              <a:buChar char="•"/>
              <a:defRPr/>
            </a:pPr>
            <a:r>
              <a:rPr lang="en-US" altLang="en-US" sz="2400" b="1" dirty="0">
                <a:solidFill>
                  <a:schemeClr val="bg2"/>
                </a:solidFill>
                <a:effectLst/>
                <a:latin typeface="Arial" panose="020B0604020202020204" pitchFamily="34" charset="0"/>
              </a:rPr>
              <a:t>Advantages of flexible and pouch packaging over other packaging formats</a:t>
            </a:r>
          </a:p>
          <a:p>
            <a:pPr marL="457200" indent="-457200" eaLnBrk="1" hangingPunct="1">
              <a:spcBef>
                <a:spcPct val="0"/>
              </a:spcBef>
              <a:buClrTx/>
              <a:buFont typeface="Garamond" panose="02020404030301010803" pitchFamily="18" charset="0"/>
              <a:buAutoNum type="arabicParenR"/>
              <a:defRPr/>
            </a:pPr>
            <a:endParaRPr lang="en-US" altLang="en-US" sz="2400" b="1" dirty="0">
              <a:solidFill>
                <a:schemeClr val="bg2"/>
              </a:solidFill>
              <a:effectLst/>
              <a:latin typeface="Arial" panose="020B0604020202020204" pitchFamily="34" charset="0"/>
            </a:endParaRPr>
          </a:p>
          <a:p>
            <a:pPr eaLnBrk="1" hangingPunct="1">
              <a:spcBef>
                <a:spcPct val="0"/>
              </a:spcBef>
              <a:buClrTx/>
              <a:buSzPct val="120000"/>
              <a:buFont typeface="Arial" panose="020B0604020202020204" pitchFamily="34" charset="0"/>
              <a:buChar char="•"/>
              <a:defRPr/>
            </a:pPr>
            <a:r>
              <a:rPr lang="en-US" altLang="en-US" sz="2400" b="1" dirty="0">
                <a:solidFill>
                  <a:schemeClr val="bg2"/>
                </a:solidFill>
                <a:effectLst/>
                <a:latin typeface="Arial" panose="020B0604020202020204" pitchFamily="34" charset="0"/>
              </a:rPr>
              <a:t>Difficulties of end-of-life mechanical recycling or reuse of flexible, barrier and pouch packaging and why this is important</a:t>
            </a:r>
          </a:p>
          <a:p>
            <a:pPr marL="0" indent="0" eaLnBrk="1" hangingPunct="1">
              <a:spcBef>
                <a:spcPct val="0"/>
              </a:spcBef>
              <a:buClrTx/>
              <a:buFont typeface="Wingdings" pitchFamily="2" charset="2"/>
              <a:buNone/>
              <a:defRPr/>
            </a:pPr>
            <a:endParaRPr lang="en-US" altLang="en-US" sz="2400" b="1" dirty="0">
              <a:solidFill>
                <a:schemeClr val="bg2"/>
              </a:solidFill>
              <a:effectLst/>
              <a:latin typeface="Arial" panose="020B0604020202020204" pitchFamily="34" charset="0"/>
            </a:endParaRPr>
          </a:p>
          <a:p>
            <a:pPr eaLnBrk="1" hangingPunct="1">
              <a:spcBef>
                <a:spcPct val="0"/>
              </a:spcBef>
              <a:buClrTx/>
              <a:buSzPct val="120000"/>
              <a:buFont typeface="Arial" panose="020B0604020202020204" pitchFamily="34" charset="0"/>
              <a:buChar char="•"/>
              <a:defRPr/>
            </a:pPr>
            <a:r>
              <a:rPr lang="en-US" altLang="en-US" sz="2400" b="1" dirty="0">
                <a:solidFill>
                  <a:schemeClr val="bg2"/>
                </a:solidFill>
                <a:effectLst/>
                <a:latin typeface="Arial" panose="020B0604020202020204" pitchFamily="34" charset="0"/>
              </a:rPr>
              <a:t>Environmental opposition and industry actions and responses to this to avert end-of-life challenges</a:t>
            </a:r>
          </a:p>
          <a:p>
            <a:pPr marL="457200" indent="-457200" eaLnBrk="1" hangingPunct="1">
              <a:spcBef>
                <a:spcPct val="0"/>
              </a:spcBef>
              <a:buClrTx/>
              <a:buFont typeface="Garamond" panose="02020404030301010803" pitchFamily="18" charset="0"/>
              <a:buAutoNum type="arabicParenR"/>
              <a:defRPr/>
            </a:pPr>
            <a:endParaRPr lang="en-US" altLang="en-US" sz="2400" b="1" dirty="0">
              <a:solidFill>
                <a:schemeClr val="bg2"/>
              </a:solidFill>
              <a:effectLst/>
              <a:latin typeface="Arial" panose="020B0604020202020204" pitchFamily="34" charset="0"/>
            </a:endParaRPr>
          </a:p>
          <a:p>
            <a:pPr eaLnBrk="1" hangingPunct="1">
              <a:spcBef>
                <a:spcPct val="0"/>
              </a:spcBef>
              <a:buClrTx/>
              <a:buSzPct val="120000"/>
              <a:buFont typeface="Arial" panose="020B0604020202020204" pitchFamily="34" charset="0"/>
              <a:buChar char="•"/>
              <a:defRPr/>
            </a:pPr>
            <a:r>
              <a:rPr lang="en-US" altLang="en-US" sz="2400" b="1" dirty="0">
                <a:solidFill>
                  <a:schemeClr val="bg2"/>
                </a:solidFill>
                <a:effectLst/>
                <a:latin typeface="Arial" panose="020B0604020202020204" pitchFamily="34" charset="0"/>
              </a:rPr>
              <a:t>Development of new and improved packaging materials, structures and recycling &amp; recovery technologies</a:t>
            </a:r>
          </a:p>
          <a:p>
            <a:pPr marL="0" indent="0" eaLnBrk="1" hangingPunct="1">
              <a:spcBef>
                <a:spcPct val="0"/>
              </a:spcBef>
              <a:buClrTx/>
              <a:buNone/>
              <a:defRPr/>
            </a:pPr>
            <a:endParaRPr lang="en-US" altLang="en-US" sz="2400" b="1" dirty="0">
              <a:solidFill>
                <a:schemeClr val="bg2"/>
              </a:solidFill>
              <a:effectLst/>
              <a:latin typeface="Arial" panose="020B0604020202020204" pitchFamily="34" charset="0"/>
            </a:endParaRPr>
          </a:p>
          <a:p>
            <a:pPr eaLnBrk="1" hangingPunct="1">
              <a:spcBef>
                <a:spcPct val="0"/>
              </a:spcBef>
              <a:buClrTx/>
              <a:buSzPct val="120000"/>
              <a:buFont typeface="Arial" panose="020B0604020202020204" pitchFamily="34" charset="0"/>
              <a:buChar char="•"/>
              <a:defRPr/>
            </a:pPr>
            <a:r>
              <a:rPr lang="en-US" altLang="en-US" sz="2400" b="1" dirty="0">
                <a:solidFill>
                  <a:schemeClr val="bg2"/>
                </a:solidFill>
                <a:effectLst/>
                <a:latin typeface="Arial" panose="020B0604020202020204" pitchFamily="34" charset="0"/>
              </a:rPr>
              <a:t>Conclusions, future developments and summary</a:t>
            </a:r>
          </a:p>
          <a:p>
            <a:pPr marL="457200" indent="-457200" eaLnBrk="1" hangingPunct="1">
              <a:buFont typeface="Garamond" panose="02020404030301010803" pitchFamily="18" charset="0"/>
              <a:buAutoNum type="arabicParenR"/>
              <a:defRPr/>
            </a:pPr>
            <a:endParaRPr lang="en-US" altLang="en-US" sz="2400" b="1" dirty="0">
              <a:solidFill>
                <a:schemeClr val="bg2"/>
              </a:solidFill>
              <a:effectLst/>
              <a:latin typeface="Arial" panose="020B0604020202020204" pitchFamily="34" charset="0"/>
            </a:endParaRPr>
          </a:p>
          <a:p>
            <a:pPr marL="457200" indent="-457200" eaLnBrk="1" hangingPunct="1">
              <a:buClrTx/>
              <a:buFont typeface="Wingdings" pitchFamily="2" charset="2"/>
              <a:buNone/>
              <a:defRPr/>
            </a:pPr>
            <a:endParaRPr lang="en-US" altLang="en-US" sz="2400" b="1" dirty="0">
              <a:solidFill>
                <a:schemeClr val="bg2"/>
              </a:solidFill>
              <a:effectLst/>
              <a:latin typeface="Arial" panose="020B0604020202020204" pitchFamily="34" charset="0"/>
            </a:endParaRPr>
          </a:p>
          <a:p>
            <a:pPr marL="457200" indent="-457200" eaLnBrk="1" hangingPunct="1">
              <a:buClrTx/>
              <a:buFont typeface="Garamond" panose="02020404030301010803" pitchFamily="18" charset="0"/>
              <a:buAutoNum type="arabicParenR"/>
              <a:defRPr/>
            </a:pPr>
            <a:endParaRPr lang="en-US" altLang="en-US" sz="2400" b="1" dirty="0">
              <a:solidFill>
                <a:schemeClr val="bg2"/>
              </a:solidFill>
              <a:effectLst/>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15FDDF8-43D4-3E4A-9BC7-31CCFC6EE216}"/>
              </a:ext>
            </a:extLst>
          </p:cNvPr>
          <p:cNvSpPr>
            <a:spLocks noGrp="1"/>
          </p:cNvSpPr>
          <p:nvPr>
            <p:ph type="title"/>
          </p:nvPr>
        </p:nvSpPr>
        <p:spPr>
          <a:xfrm>
            <a:off x="107950" y="274638"/>
            <a:ext cx="8928100" cy="417512"/>
          </a:xfrm>
        </p:spPr>
        <p:txBody>
          <a:bodyPr/>
          <a:lstStyle/>
          <a:p>
            <a:pPr>
              <a:defRPr/>
            </a:pPr>
            <a:r>
              <a:rPr lang="en-US" sz="2400" dirty="0">
                <a:solidFill>
                  <a:schemeClr val="tx2">
                    <a:lumMod val="50000"/>
                  </a:schemeClr>
                </a:solidFill>
                <a:effectLst/>
                <a:latin typeface="Arial" charset="0"/>
              </a:rPr>
              <a:t>FURTHER DEVELOPMENT OF SINGLE POLYMER BARRIER AND POUCH MATERIALS</a:t>
            </a:r>
          </a:p>
        </p:txBody>
      </p:sp>
      <p:sp>
        <p:nvSpPr>
          <p:cNvPr id="55298" name="Content Placeholder 2">
            <a:extLst>
              <a:ext uri="{FF2B5EF4-FFF2-40B4-BE49-F238E27FC236}">
                <a16:creationId xmlns:a16="http://schemas.microsoft.com/office/drawing/2014/main" id="{A77C6A5C-6DAD-E545-AE73-0CD0754060A9}"/>
              </a:ext>
            </a:extLst>
          </p:cNvPr>
          <p:cNvSpPr>
            <a:spLocks noGrp="1" noChangeArrowheads="1"/>
          </p:cNvSpPr>
          <p:nvPr>
            <p:ph idx="1"/>
          </p:nvPr>
        </p:nvSpPr>
        <p:spPr>
          <a:xfrm>
            <a:off x="107950" y="548680"/>
            <a:ext cx="9036050" cy="6048970"/>
          </a:xfrm>
        </p:spPr>
        <p:txBody>
          <a:bodyPr/>
          <a:lstStyle/>
          <a:p>
            <a:pPr marL="0" indent="0" eaLnBrk="1" hangingPunct="1">
              <a:buClrTx/>
              <a:buNone/>
            </a:pPr>
            <a:endParaRPr lang="en-US" altLang="en-US" sz="2000" b="1" dirty="0">
              <a:solidFill>
                <a:schemeClr val="bg2"/>
              </a:solidFill>
              <a:effectLst/>
              <a:latin typeface="Arial" panose="020B0604020202020204" pitchFamily="34" charset="0"/>
            </a:endParaRPr>
          </a:p>
          <a:p>
            <a:pPr eaLnBrk="1" hangingPunct="1">
              <a:buClrTx/>
            </a:pPr>
            <a:r>
              <a:rPr lang="en-US" altLang="en-US" sz="2000" b="1" dirty="0">
                <a:solidFill>
                  <a:schemeClr val="bg2"/>
                </a:solidFill>
                <a:effectLst/>
                <a:latin typeface="Arial" panose="020B0604020202020204" pitchFamily="34" charset="0"/>
              </a:rPr>
              <a:t>Monomaterial pouches are rapidly advancing in design types and applications for frozen, dry, liquid &amp; pet foods &amp; household products due to consumer &amp; brand demands for sustainable packaging </a:t>
            </a:r>
          </a:p>
          <a:p>
            <a:pPr eaLnBrk="1" hangingPunct="1">
              <a:buClrTx/>
            </a:pPr>
            <a:r>
              <a:rPr lang="en-US" altLang="en-US" sz="2000" b="1" dirty="0">
                <a:solidFill>
                  <a:schemeClr val="bg2"/>
                </a:solidFill>
                <a:effectLst/>
                <a:latin typeface="Arial" panose="020B0604020202020204" pitchFamily="34" charset="0"/>
              </a:rPr>
              <a:t>PE is currently the most widely used material for monomaterial films but use of PP is growing more rapidly.  Barrier properties of both PE and PP are improved by monoaxial or biaxial orientation</a:t>
            </a:r>
          </a:p>
          <a:p>
            <a:pPr eaLnBrk="1" hangingPunct="1">
              <a:buClrTx/>
            </a:pPr>
            <a:r>
              <a:rPr lang="en-GB" sz="2000" b="1" dirty="0">
                <a:solidFill>
                  <a:schemeClr val="bg2"/>
                </a:solidFill>
                <a:effectLst/>
                <a:latin typeface="Arial" panose="020B0604020202020204" pitchFamily="34" charset="0"/>
                <a:cs typeface="Arial" panose="020B0604020202020204" pitchFamily="34" charset="0"/>
              </a:rPr>
              <a:t>New advanced monomaterial structures provide higher water vapor barrier &amp; puncture resistance, printability, stiffness, downgaugability, lightweighting &amp; optical properties to replace structures containing PE/PET and PE/PA.  Retortable packages require all-PP designs</a:t>
            </a:r>
          </a:p>
          <a:p>
            <a:pPr eaLnBrk="1" hangingPunct="1">
              <a:buClrTx/>
            </a:pPr>
            <a:r>
              <a:rPr lang="en-GB" sz="2000" b="1" dirty="0">
                <a:solidFill>
                  <a:schemeClr val="bg2"/>
                </a:solidFill>
                <a:effectLst/>
                <a:latin typeface="Arial" panose="020B0604020202020204" pitchFamily="34" charset="0"/>
                <a:cs typeface="Arial" panose="020B0604020202020204" pitchFamily="34" charset="0"/>
              </a:rPr>
              <a:t>All-PE pouch films can be made by coextrusion or lamination and contain 3-12 layers depending on property requirements, application and packaged products.  Processing is less forgiving than traditional multi-material laminates (PE/PET etc) and process equipment allowing accurate thin layer and layer-ratio process control is essential.  </a:t>
            </a:r>
          </a:p>
          <a:p>
            <a:pPr eaLnBrk="1" hangingPunct="1">
              <a:buClrTx/>
            </a:pPr>
            <a:r>
              <a:rPr lang="en-GB" sz="2000" b="1" dirty="0">
                <a:solidFill>
                  <a:schemeClr val="bg2"/>
                </a:solidFill>
                <a:effectLst/>
                <a:latin typeface="Arial" panose="020B0604020202020204" pitchFamily="34" charset="0"/>
                <a:cs typeface="Arial" panose="020B0604020202020204" pitchFamily="34" charset="0"/>
              </a:rPr>
              <a:t>Monomaterial pouches must be optimized for the specific application such as size &amp; shape, nature of packaged goods, and line conditions.</a:t>
            </a:r>
          </a:p>
          <a:p>
            <a:pPr marL="0" indent="0" eaLnBrk="1" hangingPunct="1">
              <a:buClrTx/>
              <a:buNone/>
            </a:pPr>
            <a:endParaRPr lang="en-GB" sz="2000" b="1" dirty="0">
              <a:solidFill>
                <a:schemeClr val="bg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806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15FDDF8-43D4-3E4A-9BC7-31CCFC6EE216}"/>
              </a:ext>
            </a:extLst>
          </p:cNvPr>
          <p:cNvSpPr>
            <a:spLocks noGrp="1"/>
          </p:cNvSpPr>
          <p:nvPr>
            <p:ph type="title"/>
          </p:nvPr>
        </p:nvSpPr>
        <p:spPr>
          <a:xfrm>
            <a:off x="107950" y="274638"/>
            <a:ext cx="8928100" cy="417512"/>
          </a:xfrm>
        </p:spPr>
        <p:txBody>
          <a:bodyPr/>
          <a:lstStyle/>
          <a:p>
            <a:pPr>
              <a:defRPr/>
            </a:pPr>
            <a:r>
              <a:rPr lang="en-US" sz="2400" dirty="0">
                <a:solidFill>
                  <a:schemeClr val="tx2">
                    <a:lumMod val="50000"/>
                  </a:schemeClr>
                </a:solidFill>
                <a:effectLst/>
                <a:latin typeface="Arial" charset="0"/>
              </a:rPr>
              <a:t>FURTHER DEVELOPMENT OF SINGLE POLYMER BARRIER AND POUCH MATERIALS 2</a:t>
            </a:r>
          </a:p>
        </p:txBody>
      </p:sp>
      <p:sp>
        <p:nvSpPr>
          <p:cNvPr id="55298" name="Content Placeholder 2">
            <a:extLst>
              <a:ext uri="{FF2B5EF4-FFF2-40B4-BE49-F238E27FC236}">
                <a16:creationId xmlns:a16="http://schemas.microsoft.com/office/drawing/2014/main" id="{A77C6A5C-6DAD-E545-AE73-0CD0754060A9}"/>
              </a:ext>
            </a:extLst>
          </p:cNvPr>
          <p:cNvSpPr>
            <a:spLocks noGrp="1" noChangeArrowheads="1"/>
          </p:cNvSpPr>
          <p:nvPr>
            <p:ph idx="1"/>
          </p:nvPr>
        </p:nvSpPr>
        <p:spPr>
          <a:xfrm>
            <a:off x="107950" y="548680"/>
            <a:ext cx="9036050" cy="6048970"/>
          </a:xfrm>
        </p:spPr>
        <p:txBody>
          <a:bodyPr/>
          <a:lstStyle/>
          <a:p>
            <a:pPr marL="0" indent="0" eaLnBrk="1" hangingPunct="1">
              <a:buClrTx/>
              <a:buNone/>
            </a:pPr>
            <a:endParaRPr lang="en-US" altLang="en-US" sz="2000" b="1" dirty="0">
              <a:solidFill>
                <a:schemeClr val="bg2"/>
              </a:solidFill>
              <a:effectLst/>
              <a:latin typeface="Arial" panose="020B0604020202020204" pitchFamily="34" charset="0"/>
            </a:endParaRPr>
          </a:p>
          <a:p>
            <a:pPr eaLnBrk="1" hangingPunct="1">
              <a:buClrTx/>
            </a:pPr>
            <a:r>
              <a:rPr lang="en-GB" sz="2000" b="1" dirty="0">
                <a:solidFill>
                  <a:schemeClr val="bg2"/>
                </a:solidFill>
                <a:effectLst/>
                <a:latin typeface="Arial" panose="020B0604020202020204" pitchFamily="34" charset="0"/>
                <a:cs typeface="Arial" panose="020B0604020202020204" pitchFamily="34" charset="0"/>
              </a:rPr>
              <a:t>These advanced structures incorporate:</a:t>
            </a:r>
          </a:p>
          <a:p>
            <a:pPr eaLnBrk="1" hangingPunct="1">
              <a:buClrTx/>
              <a:buFont typeface="Wingdings" pitchFamily="2" charset="2"/>
              <a:buChar char="§"/>
            </a:pPr>
            <a:r>
              <a:rPr lang="en-GB" sz="2000" b="1" dirty="0">
                <a:solidFill>
                  <a:schemeClr val="bg2"/>
                </a:solidFill>
                <a:effectLst/>
                <a:latin typeface="Arial" panose="020B0604020202020204" pitchFamily="34" charset="0"/>
                <a:cs typeface="Arial" panose="020B0604020202020204" pitchFamily="34" charset="0"/>
              </a:rPr>
              <a:t>specialty high performance PE polymers such as mLLDPE and polyolefin plastomers;</a:t>
            </a:r>
          </a:p>
          <a:p>
            <a:pPr eaLnBrk="1" hangingPunct="1">
              <a:buClrTx/>
              <a:buFont typeface="Wingdings" pitchFamily="2" charset="2"/>
              <a:buChar char="§"/>
            </a:pPr>
            <a:r>
              <a:rPr lang="en-GB" sz="2000" b="1" dirty="0">
                <a:solidFill>
                  <a:schemeClr val="bg2"/>
                </a:solidFill>
                <a:effectLst/>
                <a:latin typeface="Arial" panose="020B0604020202020204" pitchFamily="34" charset="0"/>
                <a:cs typeface="Arial" panose="020B0604020202020204" pitchFamily="34" charset="0"/>
              </a:rPr>
              <a:t>oriented MDO LDPE blown film, BOPE, BOPP, cast PP; and</a:t>
            </a:r>
          </a:p>
          <a:p>
            <a:pPr eaLnBrk="1" hangingPunct="1">
              <a:buClrTx/>
              <a:buFont typeface="Wingdings" pitchFamily="2" charset="2"/>
              <a:buChar char="§"/>
            </a:pPr>
            <a:r>
              <a:rPr lang="en-GB" sz="2000" b="1" dirty="0">
                <a:solidFill>
                  <a:schemeClr val="bg2"/>
                </a:solidFill>
                <a:effectLst/>
                <a:latin typeface="Arial" panose="020B0604020202020204" pitchFamily="34" charset="0"/>
                <a:cs typeface="Arial" panose="020B0604020202020204" pitchFamily="34" charset="0"/>
              </a:rPr>
              <a:t>nucleated HDPE polymers</a:t>
            </a:r>
          </a:p>
          <a:p>
            <a:pPr eaLnBrk="1" hangingPunct="1">
              <a:buClrTx/>
            </a:pPr>
            <a:r>
              <a:rPr lang="en-GB" sz="2000" b="1" dirty="0">
                <a:solidFill>
                  <a:schemeClr val="bg2"/>
                </a:solidFill>
                <a:effectLst/>
                <a:latin typeface="Arial" panose="020B0604020202020204" pitchFamily="34" charset="0"/>
                <a:cs typeface="Arial" panose="020B0604020202020204" pitchFamily="34" charset="0"/>
              </a:rPr>
              <a:t>These films are more expensive than conventional films but with enhanced properties.  For example, MDO PE structures have exceptional stiffness and clarity compared to non-oriented.  </a:t>
            </a:r>
          </a:p>
          <a:p>
            <a:pPr eaLnBrk="1" hangingPunct="1">
              <a:buClrTx/>
            </a:pPr>
            <a:r>
              <a:rPr lang="en-GB" sz="2000" b="1" dirty="0">
                <a:solidFill>
                  <a:schemeClr val="bg2"/>
                </a:solidFill>
                <a:effectLst/>
                <a:latin typeface="Arial" panose="020B0604020202020204" pitchFamily="34" charset="0"/>
                <a:cs typeface="Arial" panose="020B0604020202020204" pitchFamily="34" charset="0"/>
              </a:rPr>
              <a:t>Many companies are moving into this field including: </a:t>
            </a:r>
            <a:endParaRPr lang="en-US" altLang="en-US" sz="1400" b="1" dirty="0">
              <a:solidFill>
                <a:schemeClr val="bg2"/>
              </a:solidFill>
              <a:effectLst/>
              <a:latin typeface="Arial" panose="020B0604020202020204" pitchFamily="34" charset="0"/>
              <a:cs typeface="Arial" panose="020B0604020202020204" pitchFamily="34" charset="0"/>
            </a:endParaRPr>
          </a:p>
          <a:p>
            <a:pPr marL="0" indent="0" eaLnBrk="1" hangingPunct="1">
              <a:buClrTx/>
              <a:buNone/>
            </a:pPr>
            <a:r>
              <a:rPr lang="en-US" altLang="en-US" sz="2000" b="1" dirty="0">
                <a:solidFill>
                  <a:schemeClr val="bg2"/>
                </a:solidFill>
                <a:effectLst/>
                <a:latin typeface="Arial" panose="020B0604020202020204" pitchFamily="34" charset="0"/>
              </a:rPr>
              <a:t>     Polymer producers: Dow, Nova, ExxonMobil, SABIC, LyondellBasell, 	Borealis/Borouge, SGC Chemicals</a:t>
            </a:r>
          </a:p>
          <a:p>
            <a:pPr marL="0" indent="0" eaLnBrk="1" hangingPunct="1">
              <a:buClrTx/>
              <a:buNone/>
            </a:pPr>
            <a:r>
              <a:rPr lang="en-US" altLang="en-US" sz="2000" b="1" dirty="0">
                <a:solidFill>
                  <a:schemeClr val="bg2"/>
                </a:solidFill>
                <a:effectLst/>
                <a:latin typeface="Arial" panose="020B0604020202020204" pitchFamily="34" charset="0"/>
              </a:rPr>
              <a:t>     Processers and converters:  Innovia, Jindal, Amcor (with Nestle),   	Coveris, Constantia, Bobst (with Dow), Mondi (with Jindal and 	Unilever), Berry Global, WIPF, PAXXUS, Taghleef and others </a:t>
            </a:r>
          </a:p>
          <a:p>
            <a:pPr marL="0" indent="0" eaLnBrk="1" hangingPunct="1">
              <a:buClrTx/>
              <a:buNone/>
            </a:pPr>
            <a:r>
              <a:rPr lang="en-US" altLang="en-US" sz="2000" b="1" dirty="0">
                <a:solidFill>
                  <a:schemeClr val="bg2"/>
                </a:solidFill>
                <a:effectLst/>
                <a:latin typeface="Arial" panose="020B0604020202020204" pitchFamily="34" charset="0"/>
              </a:rPr>
              <a:t>     Film orientation machinery suppliers:  Reifenhauser, Kuhne, 	Parkinson </a:t>
            </a:r>
          </a:p>
        </p:txBody>
      </p:sp>
    </p:spTree>
    <p:extLst>
      <p:ext uri="{BB962C8B-B14F-4D97-AF65-F5344CB8AC3E}">
        <p14:creationId xmlns:p14="http://schemas.microsoft.com/office/powerpoint/2010/main" val="1257549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A9D1ABB-E4F6-5C46-8B69-6A3F65327A59}"/>
              </a:ext>
            </a:extLst>
          </p:cNvPr>
          <p:cNvSpPr>
            <a:spLocks noGrp="1"/>
          </p:cNvSpPr>
          <p:nvPr>
            <p:ph type="title"/>
          </p:nvPr>
        </p:nvSpPr>
        <p:spPr>
          <a:xfrm>
            <a:off x="457200" y="274638"/>
            <a:ext cx="8229600" cy="417512"/>
          </a:xfrm>
        </p:spPr>
        <p:txBody>
          <a:bodyPr/>
          <a:lstStyle/>
          <a:p>
            <a:pPr>
              <a:defRPr/>
            </a:pPr>
            <a:r>
              <a:rPr lang="en-US" sz="2400" dirty="0">
                <a:solidFill>
                  <a:schemeClr val="tx2">
                    <a:lumMod val="50000"/>
                  </a:schemeClr>
                </a:solidFill>
                <a:effectLst/>
                <a:latin typeface="Arial" charset="0"/>
              </a:rPr>
              <a:t>DEVELOPMENT OF BARRIER COATINGS AND ADHESIVES TO REPLACE POLYMER LAYERS</a:t>
            </a:r>
          </a:p>
        </p:txBody>
      </p:sp>
      <p:sp>
        <p:nvSpPr>
          <p:cNvPr id="61443" name="Content Placeholder 2">
            <a:extLst>
              <a:ext uri="{FF2B5EF4-FFF2-40B4-BE49-F238E27FC236}">
                <a16:creationId xmlns:a16="http://schemas.microsoft.com/office/drawing/2014/main" id="{E7153F4B-5281-9B40-BDB4-41882D487017}"/>
              </a:ext>
            </a:extLst>
          </p:cNvPr>
          <p:cNvSpPr>
            <a:spLocks noGrp="1" noChangeArrowheads="1"/>
          </p:cNvSpPr>
          <p:nvPr>
            <p:ph idx="1"/>
          </p:nvPr>
        </p:nvSpPr>
        <p:spPr>
          <a:xfrm>
            <a:off x="323850" y="1052513"/>
            <a:ext cx="8712200" cy="5545137"/>
          </a:xfrm>
        </p:spPr>
        <p:txBody>
          <a:bodyPr/>
          <a:lstStyle/>
          <a:p>
            <a:pPr eaLnBrk="1" hangingPunct="1">
              <a:buClrTx/>
              <a:defRPr/>
            </a:pPr>
            <a:r>
              <a:rPr lang="en-GB" altLang="en-US" sz="2000" b="1" dirty="0">
                <a:solidFill>
                  <a:schemeClr val="bg2"/>
                </a:solidFill>
                <a:effectLst/>
                <a:latin typeface="Arial" panose="020B0604020202020204" pitchFamily="34" charset="0"/>
              </a:rPr>
              <a:t>Extremely thin (a few nm) barrier coatings, adhesives &amp; tie layers which do not compromise mechanical recyclability, provide high O</a:t>
            </a:r>
            <a:r>
              <a:rPr lang="en-GB" altLang="en-US" sz="2000" b="1" baseline="-25000" dirty="0">
                <a:solidFill>
                  <a:schemeClr val="bg2"/>
                </a:solidFill>
                <a:effectLst/>
                <a:latin typeface="Arial" panose="020B0604020202020204" pitchFamily="34" charset="0"/>
              </a:rPr>
              <a:t>2</a:t>
            </a:r>
            <a:r>
              <a:rPr lang="en-GB" altLang="en-US" sz="2000" b="1" dirty="0">
                <a:solidFill>
                  <a:schemeClr val="bg2"/>
                </a:solidFill>
                <a:effectLst/>
                <a:latin typeface="Arial" panose="020B0604020202020204" pitchFamily="34" charset="0"/>
              </a:rPr>
              <a:t> barrier, &amp; allow light-weighting and reduction in number of layers </a:t>
            </a:r>
            <a:endParaRPr lang="en-US" altLang="en-US" sz="2000" b="1" dirty="0">
              <a:solidFill>
                <a:schemeClr val="bg2"/>
              </a:solidFill>
              <a:effectLst/>
              <a:latin typeface="Arial" panose="020B0604020202020204" pitchFamily="34" charset="0"/>
            </a:endParaRPr>
          </a:p>
          <a:p>
            <a:pPr eaLnBrk="1" hangingPunct="1">
              <a:buClrTx/>
              <a:buFont typeface="Wingdings" pitchFamily="2" charset="2"/>
              <a:buNone/>
              <a:defRPr/>
            </a:pPr>
            <a:r>
              <a:rPr lang="en-US" altLang="en-US" sz="2000" b="1" dirty="0">
                <a:solidFill>
                  <a:schemeClr val="bg2"/>
                </a:solidFill>
                <a:effectLst/>
                <a:latin typeface="Arial" panose="020B0604020202020204" pitchFamily="34" charset="0"/>
              </a:rPr>
              <a:t>Some examples are:</a:t>
            </a:r>
          </a:p>
          <a:p>
            <a:pPr eaLnBrk="1" hangingPunct="1">
              <a:buClrTx/>
              <a:defRPr/>
            </a:pPr>
            <a:r>
              <a:rPr lang="en-US" altLang="en-US" sz="2000" b="1" dirty="0">
                <a:solidFill>
                  <a:schemeClr val="bg2"/>
                </a:solidFill>
                <a:effectLst/>
                <a:latin typeface="Arial" panose="020B0604020202020204" pitchFamily="34" charset="0"/>
              </a:rPr>
              <a:t>SiOx-, AlOx- and amorphous carbon-nanocoated polyolefins, polyesters &amp; polyamides, </a:t>
            </a:r>
            <a:r>
              <a:rPr lang="en-US" altLang="en-US" sz="2000" b="1" dirty="0" err="1">
                <a:solidFill>
                  <a:schemeClr val="bg2"/>
                </a:solidFill>
                <a:effectLst/>
                <a:latin typeface="Arial" panose="020B0604020202020204" pitchFamily="34" charset="0"/>
              </a:rPr>
              <a:t>eg</a:t>
            </a:r>
            <a:r>
              <a:rPr lang="en-US" altLang="en-US" sz="2000" b="1" dirty="0">
                <a:solidFill>
                  <a:schemeClr val="bg2"/>
                </a:solidFill>
                <a:effectLst/>
                <a:latin typeface="Arial" panose="020B0604020202020204" pitchFamily="34" charset="0"/>
              </a:rPr>
              <a:t> Amcor Ceramis, Amlite &amp; Toppan GL  </a:t>
            </a:r>
          </a:p>
          <a:p>
            <a:pPr eaLnBrk="1" hangingPunct="1">
              <a:buClrTx/>
              <a:defRPr/>
            </a:pPr>
            <a:r>
              <a:rPr lang="en-US" altLang="en-US" sz="2000" b="1" dirty="0">
                <a:solidFill>
                  <a:schemeClr val="bg2"/>
                </a:solidFill>
                <a:effectLst/>
                <a:latin typeface="Arial" panose="020B0604020202020204" pitchFamily="34" charset="0"/>
              </a:rPr>
              <a:t>Nanoclay composite-coated and acrylate-coated polymer films</a:t>
            </a:r>
          </a:p>
          <a:p>
            <a:pPr eaLnBrk="1" hangingPunct="1">
              <a:buClrTx/>
              <a:defRPr/>
            </a:pPr>
            <a:r>
              <a:rPr lang="en-US" altLang="en-US" sz="2000" b="1" dirty="0">
                <a:solidFill>
                  <a:schemeClr val="bg2"/>
                </a:solidFill>
                <a:effectLst/>
                <a:latin typeface="Arial" panose="020B0604020202020204" pitchFamily="34" charset="0"/>
              </a:rPr>
              <a:t>Nano-fibrillated/nanocrystalline cellulose coatings &amp; thin films</a:t>
            </a:r>
          </a:p>
          <a:p>
            <a:pPr eaLnBrk="1" hangingPunct="1">
              <a:buClrTx/>
              <a:defRPr/>
            </a:pPr>
            <a:r>
              <a:rPr lang="en-US" altLang="en-US" sz="2000" b="1" dirty="0">
                <a:solidFill>
                  <a:schemeClr val="bg2"/>
                </a:solidFill>
                <a:effectLst/>
                <a:latin typeface="Arial" panose="020B0604020202020204" pitchFamily="34" charset="0"/>
              </a:rPr>
              <a:t>PVOH copolymer, polyglycolic acid and whey protein layers</a:t>
            </a:r>
          </a:p>
          <a:p>
            <a:pPr eaLnBrk="1" hangingPunct="1">
              <a:buClrTx/>
              <a:defRPr/>
            </a:pPr>
            <a:r>
              <a:rPr lang="en-US" altLang="en-US" sz="2000" b="1" dirty="0">
                <a:solidFill>
                  <a:schemeClr val="bg2"/>
                </a:solidFill>
                <a:effectLst/>
                <a:latin typeface="Arial" panose="020B0604020202020204" pitchFamily="34" charset="0"/>
              </a:rPr>
              <a:t>High amylose hydroxypropylated starch layers </a:t>
            </a:r>
          </a:p>
          <a:p>
            <a:pPr eaLnBrk="1" hangingPunct="1">
              <a:buClrTx/>
              <a:defRPr/>
            </a:pPr>
            <a:r>
              <a:rPr lang="en-US" altLang="en-US" sz="2000" b="1" dirty="0">
                <a:solidFill>
                  <a:schemeClr val="bg2"/>
                </a:solidFill>
                <a:effectLst/>
                <a:latin typeface="Arial" panose="020B0604020202020204" pitchFamily="34" charset="0"/>
              </a:rPr>
              <a:t>NOTE: monomaterial structures all require a collection and sorting system either curbside or by store dropoff to allow mechanical recycling and can have problems of film contamination, particularly food waste, since it is hard to get clean postconsumer film.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390F6226-9DCC-C14C-836E-742D5F906854}"/>
              </a:ext>
            </a:extLst>
          </p:cNvPr>
          <p:cNvSpPr>
            <a:spLocks noGrp="1"/>
          </p:cNvSpPr>
          <p:nvPr>
            <p:ph type="title"/>
          </p:nvPr>
        </p:nvSpPr>
        <p:spPr>
          <a:xfrm>
            <a:off x="179388" y="274638"/>
            <a:ext cx="8785225" cy="1143000"/>
          </a:xfrm>
        </p:spPr>
        <p:txBody>
          <a:bodyPr/>
          <a:lstStyle/>
          <a:p>
            <a:r>
              <a:rPr lang="en-US" altLang="en-US" sz="2000">
                <a:solidFill>
                  <a:srgbClr val="0000FF"/>
                </a:solidFill>
                <a:effectLst/>
                <a:latin typeface="Arial" panose="020B0604020202020204" pitchFamily="34" charset="0"/>
              </a:rPr>
              <a:t>SUNBAR OXYGEN BARRIER COATING</a:t>
            </a:r>
          </a:p>
        </p:txBody>
      </p:sp>
      <p:sp>
        <p:nvSpPr>
          <p:cNvPr id="62467" name="TextBox 4">
            <a:extLst>
              <a:ext uri="{FF2B5EF4-FFF2-40B4-BE49-F238E27FC236}">
                <a16:creationId xmlns:a16="http://schemas.microsoft.com/office/drawing/2014/main" id="{251D209F-C7B8-6441-A87E-8FE9D034E9D2}"/>
              </a:ext>
            </a:extLst>
          </p:cNvPr>
          <p:cNvSpPr txBox="1">
            <a:spLocks noChangeArrowheads="1"/>
          </p:cNvSpPr>
          <p:nvPr/>
        </p:nvSpPr>
        <p:spPr bwMode="auto">
          <a:xfrm>
            <a:off x="1979613" y="6334125"/>
            <a:ext cx="2087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r>
              <a:rPr lang="en-US" altLang="en-US" sz="1400">
                <a:solidFill>
                  <a:schemeClr val="bg2"/>
                </a:solidFill>
                <a:latin typeface="Arial" panose="020B0604020202020204" pitchFamily="34" charset="0"/>
              </a:rPr>
              <a:t>Souce:  Sun Chemical</a:t>
            </a:r>
          </a:p>
        </p:txBody>
      </p:sp>
      <p:pic>
        <p:nvPicPr>
          <p:cNvPr id="62468" name="Content Placeholder 6">
            <a:extLst>
              <a:ext uri="{FF2B5EF4-FFF2-40B4-BE49-F238E27FC236}">
                <a16:creationId xmlns:a16="http://schemas.microsoft.com/office/drawing/2014/main" id="{C97A06C2-1242-5D48-8E40-DFCA932203E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981075"/>
            <a:ext cx="7024688" cy="530383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2B7B79D-66EA-FD41-B186-F3D4B4BBC5B8}"/>
              </a:ext>
            </a:extLst>
          </p:cNvPr>
          <p:cNvSpPr>
            <a:spLocks noGrp="1"/>
          </p:cNvSpPr>
          <p:nvPr>
            <p:ph type="title"/>
          </p:nvPr>
        </p:nvSpPr>
        <p:spPr>
          <a:xfrm>
            <a:off x="0" y="260351"/>
            <a:ext cx="9144000" cy="216322"/>
          </a:xfrm>
        </p:spPr>
        <p:txBody>
          <a:bodyPr/>
          <a:lstStyle/>
          <a:p>
            <a:pPr>
              <a:defRPr/>
            </a:pPr>
            <a:br>
              <a:rPr lang="en-US" altLang="en-US" sz="2400" dirty="0">
                <a:solidFill>
                  <a:srgbClr val="0033CC"/>
                </a:solidFill>
                <a:effectLst/>
                <a:latin typeface="Arial" panose="020B0604020202020204" pitchFamily="34" charset="0"/>
              </a:rPr>
            </a:br>
            <a:br>
              <a:rPr lang="en-US" altLang="en-US" sz="2400" dirty="0">
                <a:solidFill>
                  <a:srgbClr val="0033CC"/>
                </a:solidFill>
                <a:effectLst/>
                <a:latin typeface="Arial" panose="020B0604020202020204" pitchFamily="34" charset="0"/>
              </a:rPr>
            </a:br>
            <a:br>
              <a:rPr lang="en-US" altLang="en-US" sz="2400" dirty="0">
                <a:solidFill>
                  <a:srgbClr val="0033CC"/>
                </a:solidFill>
                <a:effectLst/>
                <a:latin typeface="Arial" panose="020B0604020202020204" pitchFamily="34" charset="0"/>
              </a:rPr>
            </a:br>
            <a:r>
              <a:rPr lang="en-US" altLang="en-US" sz="2400" dirty="0">
                <a:solidFill>
                  <a:srgbClr val="0033CC"/>
                </a:solidFill>
                <a:effectLst/>
                <a:latin typeface="Arial" panose="020B0604020202020204" pitchFamily="34" charset="0"/>
              </a:rPr>
              <a:t>PHYSICAL RECYCLING: DELAMINATION, SELECTIVE EXTRACTION AND  DISSOLUTION PROCESSES</a:t>
            </a:r>
            <a:br>
              <a:rPr lang="en-US" altLang="en-US" sz="2400" dirty="0">
                <a:solidFill>
                  <a:srgbClr val="0033CC"/>
                </a:solidFill>
                <a:effectLst/>
                <a:latin typeface="Arial" panose="020B0604020202020204" pitchFamily="34" charset="0"/>
              </a:rPr>
            </a:br>
            <a:br>
              <a:rPr lang="en-US" altLang="en-US" sz="2400" dirty="0">
                <a:solidFill>
                  <a:srgbClr val="0033CC"/>
                </a:solidFill>
                <a:effectLst/>
                <a:latin typeface="Arial" panose="020B0604020202020204" pitchFamily="34" charset="0"/>
              </a:rPr>
            </a:br>
            <a:endParaRPr lang="en-US" sz="2400" dirty="0">
              <a:solidFill>
                <a:schemeClr val="tx2">
                  <a:lumMod val="50000"/>
                </a:schemeClr>
              </a:solidFill>
              <a:effectLst/>
              <a:latin typeface="Arial" charset="0"/>
            </a:endParaRPr>
          </a:p>
        </p:txBody>
      </p:sp>
      <p:sp>
        <p:nvSpPr>
          <p:cNvPr id="89090" name="Content Placeholder 2">
            <a:extLst>
              <a:ext uri="{FF2B5EF4-FFF2-40B4-BE49-F238E27FC236}">
                <a16:creationId xmlns:a16="http://schemas.microsoft.com/office/drawing/2014/main" id="{0A4DE8AA-2C48-9646-A079-42A8721CC49C}"/>
              </a:ext>
            </a:extLst>
          </p:cNvPr>
          <p:cNvSpPr>
            <a:spLocks noGrp="1" noChangeArrowheads="1"/>
          </p:cNvSpPr>
          <p:nvPr>
            <p:ph idx="1"/>
          </p:nvPr>
        </p:nvSpPr>
        <p:spPr>
          <a:xfrm>
            <a:off x="323850" y="836712"/>
            <a:ext cx="8712200" cy="5760939"/>
          </a:xfrm>
        </p:spPr>
        <p:txBody>
          <a:bodyPr/>
          <a:lstStyle/>
          <a:p>
            <a:pPr eaLnBrk="1" hangingPunct="1">
              <a:buClrTx/>
              <a:buSzPct val="120000"/>
              <a:buFont typeface="Wingdings" pitchFamily="2" charset="2"/>
              <a:buChar char="§"/>
              <a:defRPr/>
            </a:pPr>
            <a:endParaRPr lang="en-US" altLang="en-US" sz="2000" b="1" dirty="0">
              <a:solidFill>
                <a:schemeClr val="bg2"/>
              </a:solidFill>
              <a:effectLst/>
              <a:latin typeface="Arial" panose="020B0604020202020204" pitchFamily="34" charset="0"/>
            </a:endParaRPr>
          </a:p>
          <a:p>
            <a:pPr eaLnBrk="1" hangingPunct="1">
              <a:buClrTx/>
              <a:buSzPct val="120000"/>
              <a:buFont typeface="Wingdings" pitchFamily="2" charset="2"/>
              <a:buChar char="§"/>
              <a:defRPr/>
            </a:pPr>
            <a:r>
              <a:rPr lang="en-US" altLang="en-US" sz="2000" b="1" dirty="0">
                <a:solidFill>
                  <a:schemeClr val="bg2"/>
                </a:solidFill>
                <a:effectLst/>
                <a:latin typeface="Arial" panose="020B0604020202020204" pitchFamily="34" charset="0"/>
              </a:rPr>
              <a:t>Delamination, selective extraction, de-inking and dissolution processes</a:t>
            </a:r>
          </a:p>
          <a:p>
            <a:pPr marL="0" indent="0" eaLnBrk="1" hangingPunct="1">
              <a:buClrTx/>
              <a:buNone/>
              <a:defRPr/>
            </a:pPr>
            <a:endParaRPr lang="en-US" altLang="en-US" sz="2000" b="1" dirty="0">
              <a:solidFill>
                <a:schemeClr val="bg2"/>
              </a:solidFill>
              <a:effectLst/>
              <a:latin typeface="Arial" panose="020B0604020202020204" pitchFamily="34" charset="0"/>
            </a:endParaRPr>
          </a:p>
          <a:p>
            <a:pPr eaLnBrk="1" hangingPunct="1">
              <a:buClrTx/>
              <a:buFont typeface="Wingdings" pitchFamily="2" charset="2"/>
              <a:buChar char="Ø"/>
              <a:defRPr/>
            </a:pPr>
            <a:r>
              <a:rPr lang="en-US" altLang="en-US" sz="2000" b="1" dirty="0">
                <a:solidFill>
                  <a:schemeClr val="bg2"/>
                </a:solidFill>
                <a:effectLst/>
                <a:latin typeface="Arial" panose="020B0604020202020204" pitchFamily="34" charset="0"/>
              </a:rPr>
              <a:t>Original polymer structure and energy content essentially retained</a:t>
            </a:r>
          </a:p>
          <a:p>
            <a:pPr marL="0" indent="0" eaLnBrk="1" hangingPunct="1">
              <a:buClrTx/>
              <a:buNone/>
              <a:defRPr/>
            </a:pPr>
            <a:endParaRPr lang="en-US" altLang="en-US" sz="2000" b="1" dirty="0">
              <a:solidFill>
                <a:schemeClr val="bg2"/>
              </a:solidFill>
              <a:effectLst/>
              <a:latin typeface="Arial" panose="020B0604020202020204" pitchFamily="34" charset="0"/>
            </a:endParaRPr>
          </a:p>
          <a:p>
            <a:pPr eaLnBrk="1" hangingPunct="1">
              <a:buClrTx/>
              <a:buFont typeface="Wingdings" pitchFamily="2" charset="2"/>
              <a:buChar char="Ø"/>
              <a:defRPr/>
            </a:pPr>
            <a:r>
              <a:rPr lang="en-US" altLang="en-US" sz="2000" b="1" dirty="0">
                <a:solidFill>
                  <a:schemeClr val="bg2"/>
                </a:solidFill>
                <a:effectLst/>
                <a:latin typeface="Arial" panose="020B0604020202020204" pitchFamily="34" charset="0"/>
              </a:rPr>
              <a:t>Effectively mechanical recycling with enhanced purification steps</a:t>
            </a:r>
          </a:p>
          <a:p>
            <a:pPr eaLnBrk="1" hangingPunct="1">
              <a:buClrTx/>
              <a:buFont typeface="Wingdings" pitchFamily="2" charset="2"/>
              <a:buChar char="Ø"/>
              <a:defRPr/>
            </a:pPr>
            <a:endParaRPr lang="en-US" altLang="en-US" sz="2000" b="1" dirty="0">
              <a:solidFill>
                <a:schemeClr val="bg2"/>
              </a:solidFill>
              <a:effectLst/>
              <a:latin typeface="Arial" panose="020B0604020202020204" pitchFamily="34" charset="0"/>
            </a:endParaRPr>
          </a:p>
          <a:p>
            <a:pPr eaLnBrk="1" hangingPunct="1">
              <a:buClrTx/>
              <a:buFont typeface="Wingdings" pitchFamily="2" charset="2"/>
              <a:buChar char="Ø"/>
              <a:defRPr/>
            </a:pPr>
            <a:r>
              <a:rPr lang="en-US" altLang="en-US" sz="2000" b="1" dirty="0">
                <a:solidFill>
                  <a:schemeClr val="bg2"/>
                </a:solidFill>
                <a:effectLst/>
                <a:latin typeface="Arial" panose="020B0604020202020204" pitchFamily="34" charset="0"/>
              </a:rPr>
              <a:t>Like mechanical recycling, there is still the challenge of collection, identification and sorting multilayer and barrier packaging in requisite volumes</a:t>
            </a:r>
          </a:p>
          <a:p>
            <a:pPr marL="0" indent="0" eaLnBrk="1" hangingPunct="1">
              <a:buClrTx/>
              <a:buNone/>
              <a:defRPr/>
            </a:pPr>
            <a:endParaRPr lang="en-US" altLang="en-US" sz="2000" b="1" dirty="0">
              <a:solidFill>
                <a:schemeClr val="bg2"/>
              </a:solidFill>
              <a:effectLst/>
              <a:latin typeface="Arial" panose="020B0604020202020204" pitchFamily="34" charset="0"/>
            </a:endParaRPr>
          </a:p>
          <a:p>
            <a:pPr marL="0" indent="0" eaLnBrk="1" hangingPunct="1">
              <a:buClrTx/>
              <a:buSzPct val="140000"/>
              <a:buFont typeface="Wingdings" pitchFamily="2" charset="2"/>
              <a:buNone/>
              <a:defRPr/>
            </a:pPr>
            <a:r>
              <a:rPr lang="en-US" altLang="en-US" sz="2000" b="1" dirty="0">
                <a:solidFill>
                  <a:schemeClr val="bg2"/>
                </a:solidFill>
                <a:effectLst/>
                <a:latin typeface="Arial" panose="020B0604020202020204" pitchFamily="34" charset="0"/>
              </a:rPr>
              <a:t>These physical recycling processes are complementary, not competitive, to mechanical recycling and aimed to handle wastes which cannot be processed by mechanical recycling (e.g. multilayers and heavy contamination) or to make higher quality recyclate than mechanical recycling to develop the circular economy     </a:t>
            </a:r>
          </a:p>
          <a:p>
            <a:pPr eaLnBrk="1" hangingPunct="1">
              <a:buClrTx/>
              <a:buFont typeface="Wingdings" pitchFamily="2" charset="2"/>
              <a:buChar char="Ø"/>
              <a:defRPr/>
            </a:pPr>
            <a:endParaRPr lang="en-US" altLang="en-US" sz="2000" b="1" dirty="0">
              <a:solidFill>
                <a:schemeClr val="bg2"/>
              </a:solidFill>
              <a:effectLst/>
              <a:latin typeface="Arial" panose="020B0604020202020204" pitchFamily="34" charset="0"/>
            </a:endParaRPr>
          </a:p>
          <a:p>
            <a:pPr eaLnBrk="1" hangingPunct="1">
              <a:buClrTx/>
              <a:buSzPct val="140000"/>
              <a:buFont typeface="Wingdings" pitchFamily="2" charset="2"/>
              <a:buChar char="§"/>
              <a:defRPr/>
            </a:pPr>
            <a:endParaRPr lang="en-US" altLang="en-US" sz="2000" b="1" dirty="0">
              <a:solidFill>
                <a:srgbClr val="0033CC"/>
              </a:solidFill>
              <a:effectLst/>
              <a:latin typeface="Arial" panose="020B0604020202020204" pitchFamily="34" charset="0"/>
            </a:endParaRPr>
          </a:p>
          <a:p>
            <a:pPr eaLnBrk="1" hangingPunct="1">
              <a:buClrTx/>
              <a:defRPr/>
            </a:pPr>
            <a:endParaRPr lang="en-US" altLang="en-US" sz="2000" b="1" dirty="0">
              <a:solidFill>
                <a:schemeClr val="bg2"/>
              </a:solidFill>
              <a:effectLst/>
              <a:latin typeface="Arial" panose="020B0604020202020204" pitchFamily="34" charset="0"/>
            </a:endParaRPr>
          </a:p>
          <a:p>
            <a:pPr marL="0" indent="0" eaLnBrk="1" hangingPunct="1">
              <a:buClrTx/>
              <a:buFont typeface="Wingdings" pitchFamily="2" charset="2"/>
              <a:buNone/>
              <a:defRPr/>
            </a:pPr>
            <a:endParaRPr lang="en-US" altLang="en-US" sz="2000" b="1" dirty="0">
              <a:solidFill>
                <a:schemeClr val="bg2"/>
              </a:solidFill>
              <a:effectLst/>
              <a:latin typeface="Arial" panose="020B0604020202020204" pitchFamily="34" charset="0"/>
            </a:endParaRPr>
          </a:p>
          <a:p>
            <a:pPr eaLnBrk="1" hangingPunct="1">
              <a:buClrTx/>
              <a:defRPr/>
            </a:pPr>
            <a:endParaRPr lang="en-US" altLang="en-US" sz="2000" b="1" dirty="0">
              <a:solidFill>
                <a:schemeClr val="bg2"/>
              </a:solidFill>
              <a:effectLst/>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52BE9A9-3155-F248-89EF-250A1765489F}"/>
              </a:ext>
            </a:extLst>
          </p:cNvPr>
          <p:cNvSpPr>
            <a:spLocks noGrp="1"/>
          </p:cNvSpPr>
          <p:nvPr>
            <p:ph type="title"/>
          </p:nvPr>
        </p:nvSpPr>
        <p:spPr>
          <a:xfrm>
            <a:off x="457200" y="274638"/>
            <a:ext cx="8229600" cy="417512"/>
          </a:xfrm>
        </p:spPr>
        <p:txBody>
          <a:bodyPr/>
          <a:lstStyle/>
          <a:p>
            <a:pPr>
              <a:defRPr/>
            </a:pPr>
            <a:r>
              <a:rPr lang="en-US" sz="3200" dirty="0">
                <a:solidFill>
                  <a:schemeClr val="tx2">
                    <a:lumMod val="50000"/>
                  </a:schemeClr>
                </a:solidFill>
                <a:effectLst/>
                <a:latin typeface="Arial" charset="0"/>
              </a:rPr>
              <a:t>SAPERATEC DELAMINATION PROCESS</a:t>
            </a:r>
          </a:p>
        </p:txBody>
      </p:sp>
      <p:sp>
        <p:nvSpPr>
          <p:cNvPr id="67586" name="Content Placeholder 2">
            <a:extLst>
              <a:ext uri="{FF2B5EF4-FFF2-40B4-BE49-F238E27FC236}">
                <a16:creationId xmlns:a16="http://schemas.microsoft.com/office/drawing/2014/main" id="{64A7BD6F-EFF1-3740-9718-41A765773867}"/>
              </a:ext>
            </a:extLst>
          </p:cNvPr>
          <p:cNvSpPr>
            <a:spLocks noGrp="1" noChangeArrowheads="1"/>
          </p:cNvSpPr>
          <p:nvPr>
            <p:ph idx="1"/>
          </p:nvPr>
        </p:nvSpPr>
        <p:spPr>
          <a:xfrm>
            <a:off x="323850" y="1196975"/>
            <a:ext cx="8712200" cy="5400675"/>
          </a:xfrm>
        </p:spPr>
        <p:txBody>
          <a:bodyPr/>
          <a:lstStyle/>
          <a:p>
            <a:pPr eaLnBrk="1" hangingPunct="1">
              <a:buClrTx/>
            </a:pPr>
            <a:r>
              <a:rPr lang="en-US" altLang="en-US" sz="2000" b="1" dirty="0">
                <a:solidFill>
                  <a:schemeClr val="bg2"/>
                </a:solidFill>
                <a:effectLst/>
                <a:latin typeface="Arial" panose="020B0604020202020204" pitchFamily="34" charset="0"/>
              </a:rPr>
              <a:t>Low-energy physical/mechanical recycling process for multilayer packaging</a:t>
            </a:r>
          </a:p>
          <a:p>
            <a:pPr eaLnBrk="1" hangingPunct="1">
              <a:buClrTx/>
            </a:pPr>
            <a:r>
              <a:rPr lang="en-US" altLang="en-US" sz="2000" b="1" dirty="0">
                <a:solidFill>
                  <a:schemeClr val="bg2"/>
                </a:solidFill>
                <a:effectLst/>
                <a:latin typeface="Arial" panose="020B0604020202020204" pitchFamily="34" charset="0"/>
              </a:rPr>
              <a:t>After initial shredding step, proprietary surfactant-based microemulsions are used to break up and separate the layers</a:t>
            </a:r>
          </a:p>
          <a:p>
            <a:pPr eaLnBrk="1" hangingPunct="1">
              <a:buClrTx/>
            </a:pPr>
            <a:r>
              <a:rPr lang="en-US" altLang="en-US" sz="2000" b="1" dirty="0">
                <a:solidFill>
                  <a:schemeClr val="bg2"/>
                </a:solidFill>
                <a:effectLst/>
                <a:latin typeface="Arial" panose="020B0604020202020204" pitchFamily="34" charset="0"/>
              </a:rPr>
              <a:t>The microemulsion is then reusable</a:t>
            </a:r>
          </a:p>
          <a:p>
            <a:pPr eaLnBrk="1" hangingPunct="1">
              <a:buClrTx/>
            </a:pPr>
            <a:r>
              <a:rPr lang="en-US" altLang="en-US" sz="2000" b="1" dirty="0">
                <a:solidFill>
                  <a:schemeClr val="bg2"/>
                </a:solidFill>
                <a:effectLst/>
                <a:latin typeface="Arial" panose="020B0604020202020204" pitchFamily="34" charset="0"/>
              </a:rPr>
              <a:t>Works with formats incorporating plastics, paper and aluminum (e.g. PE/Al, PP/Al, PE/PET)</a:t>
            </a:r>
          </a:p>
          <a:p>
            <a:pPr eaLnBrk="1" hangingPunct="1">
              <a:buClrTx/>
            </a:pPr>
            <a:r>
              <a:rPr lang="en-US" altLang="en-US" sz="2000" b="1" dirty="0">
                <a:solidFill>
                  <a:schemeClr val="bg2"/>
                </a:solidFill>
                <a:effectLst/>
                <a:latin typeface="Arial" panose="020B0604020202020204" pitchFamily="34" charset="0"/>
              </a:rPr>
              <a:t>High purity plastic components, aluminum and cellulosic fibers can be separated out for mechanical recycling and reuse</a:t>
            </a:r>
          </a:p>
          <a:p>
            <a:pPr eaLnBrk="1" hangingPunct="1">
              <a:buClrTx/>
            </a:pPr>
            <a:r>
              <a:rPr lang="en-US" altLang="en-US" sz="2000" b="1" dirty="0">
                <a:solidFill>
                  <a:schemeClr val="bg2"/>
                </a:solidFill>
                <a:effectLst/>
                <a:latin typeface="Arial" panose="020B0604020202020204" pitchFamily="34" charset="0"/>
              </a:rPr>
              <a:t>Originally developed for rigid packaging such as beverage cartons, but now extended to flexible packaging systems</a:t>
            </a:r>
          </a:p>
          <a:p>
            <a:pPr eaLnBrk="1" hangingPunct="1">
              <a:buClrTx/>
            </a:pPr>
            <a:r>
              <a:rPr lang="en-US" altLang="en-US" sz="2000" b="1" dirty="0">
                <a:solidFill>
                  <a:schemeClr val="bg2"/>
                </a:solidFill>
                <a:effectLst/>
                <a:latin typeface="Arial" panose="020B0604020202020204" pitchFamily="34" charset="0"/>
              </a:rPr>
              <a:t>Pilot plant in operation in Germany since 2014 and first large-scale recycling center (18ktpa) scheduled.  Investment by Henkel October 2019</a:t>
            </a:r>
          </a:p>
          <a:p>
            <a:pPr marL="0" indent="0" eaLnBrk="1" hangingPunct="1">
              <a:buClrTx/>
              <a:buNone/>
            </a:pPr>
            <a:endParaRPr lang="en-US" altLang="en-US" sz="2000" b="1" dirty="0">
              <a:solidFill>
                <a:schemeClr val="bg2"/>
              </a:solidFill>
              <a:effectLst/>
              <a:latin typeface="Arial" panose="020B0604020202020204" pitchFamily="34" charset="0"/>
            </a:endParaRPr>
          </a:p>
          <a:p>
            <a:pPr eaLnBrk="1" hangingPunct="1">
              <a:buClrTx/>
            </a:pPr>
            <a:endParaRPr lang="en-US" altLang="en-US" sz="2000" b="1" dirty="0">
              <a:solidFill>
                <a:schemeClr val="bg2"/>
              </a:solidFill>
              <a:effectLst/>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1BCE9C4-D97C-3C4C-BC1D-7123F6B6851C}"/>
              </a:ext>
            </a:extLst>
          </p:cNvPr>
          <p:cNvSpPr>
            <a:spLocks noGrp="1"/>
          </p:cNvSpPr>
          <p:nvPr>
            <p:ph type="title"/>
          </p:nvPr>
        </p:nvSpPr>
        <p:spPr>
          <a:xfrm>
            <a:off x="457200" y="274638"/>
            <a:ext cx="8229600" cy="417512"/>
          </a:xfrm>
        </p:spPr>
        <p:txBody>
          <a:bodyPr/>
          <a:lstStyle/>
          <a:p>
            <a:pPr>
              <a:defRPr/>
            </a:pPr>
            <a:r>
              <a:rPr lang="en-US" sz="3200" dirty="0">
                <a:solidFill>
                  <a:schemeClr val="tx2">
                    <a:lumMod val="50000"/>
                  </a:schemeClr>
                </a:solidFill>
                <a:effectLst/>
                <a:latin typeface="Arial" charset="0"/>
              </a:rPr>
              <a:t>CADEL DEINKING </a:t>
            </a:r>
          </a:p>
        </p:txBody>
      </p:sp>
      <p:sp>
        <p:nvSpPr>
          <p:cNvPr id="50179" name="Content Placeholder 2">
            <a:extLst>
              <a:ext uri="{FF2B5EF4-FFF2-40B4-BE49-F238E27FC236}">
                <a16:creationId xmlns:a16="http://schemas.microsoft.com/office/drawing/2014/main" id="{7DCE7411-24C3-C142-A18E-381CD16EB613}"/>
              </a:ext>
            </a:extLst>
          </p:cNvPr>
          <p:cNvSpPr>
            <a:spLocks noGrp="1"/>
          </p:cNvSpPr>
          <p:nvPr>
            <p:ph idx="1"/>
          </p:nvPr>
        </p:nvSpPr>
        <p:spPr>
          <a:xfrm>
            <a:off x="0" y="908050"/>
            <a:ext cx="9144000" cy="5330825"/>
          </a:xfrm>
        </p:spPr>
        <p:txBody>
          <a:bodyPr/>
          <a:lstStyle/>
          <a:p>
            <a:pPr>
              <a:buClrTx/>
              <a:buSzPct val="150000"/>
              <a:buFont typeface="Wingdings" pitchFamily="2" charset="2"/>
              <a:buChar char="§"/>
            </a:pPr>
            <a:r>
              <a:rPr lang="en-US" altLang="en-US" sz="2100" b="1" dirty="0">
                <a:solidFill>
                  <a:schemeClr val="bg2"/>
                </a:solidFill>
                <a:effectLst/>
                <a:latin typeface="Arial" panose="020B0604020202020204" pitchFamily="34" charset="0"/>
                <a:cs typeface="Arial" panose="020B0604020202020204" pitchFamily="34" charset="0"/>
              </a:rPr>
              <a:t>Patented technology to de-ink surface printed packaging using a solvent-free alkaline surfactant solution.  Cadel seeking licensees</a:t>
            </a:r>
          </a:p>
          <a:p>
            <a:pPr>
              <a:buClrTx/>
              <a:buSzPct val="150000"/>
              <a:buFont typeface="Wingdings" pitchFamily="2" charset="2"/>
              <a:buChar char="§"/>
            </a:pPr>
            <a:r>
              <a:rPr lang="en-US" altLang="en-US" sz="2100" b="1" dirty="0">
                <a:solidFill>
                  <a:schemeClr val="bg2"/>
                </a:solidFill>
                <a:effectLst/>
                <a:latin typeface="Arial" panose="020B0604020202020204" pitchFamily="34" charset="0"/>
                <a:cs typeface="Arial" panose="020B0604020202020204" pitchFamily="34" charset="0"/>
              </a:rPr>
              <a:t>Removes ink from PP, PE and PET flexible packaging to produce a clear/light colored recyclate stream.  Further development focusing on post-consumer packaging</a:t>
            </a:r>
          </a:p>
          <a:p>
            <a:pPr>
              <a:buClrTx/>
              <a:buSzPct val="150000"/>
              <a:buFont typeface="Wingdings" pitchFamily="2" charset="2"/>
              <a:buChar char="§"/>
            </a:pPr>
            <a:r>
              <a:rPr lang="en-US" altLang="en-US" sz="2100" b="1" dirty="0">
                <a:solidFill>
                  <a:schemeClr val="bg2"/>
                </a:solidFill>
                <a:effectLst/>
                <a:latin typeface="Arial" panose="020B0604020202020204" pitchFamily="34" charset="0"/>
                <a:cs typeface="Arial" panose="020B0604020202020204" pitchFamily="34" charset="0"/>
              </a:rPr>
              <a:t>100 kg/hr pilot plant in Alicante, Spain (</a:t>
            </a:r>
            <a:r>
              <a:rPr lang="en-US" altLang="en-US" sz="2100" b="1" dirty="0" err="1">
                <a:solidFill>
                  <a:srgbClr val="0033CC"/>
                </a:solidFill>
                <a:effectLst/>
                <a:latin typeface="Arial" panose="020B0604020202020204" pitchFamily="34" charset="0"/>
                <a:cs typeface="Arial" panose="020B0604020202020204" pitchFamily="34" charset="0"/>
              </a:rPr>
              <a:t>www.cadeldeinking.com</a:t>
            </a:r>
            <a:r>
              <a:rPr lang="en-US" altLang="en-US" sz="2100" b="1" dirty="0">
                <a:solidFill>
                  <a:srgbClr val="0033CC"/>
                </a:solidFill>
                <a:effectLst/>
                <a:latin typeface="Arial" panose="020B0604020202020204" pitchFamily="34" charset="0"/>
                <a:cs typeface="Arial" panose="020B0604020202020204" pitchFamily="34" charset="0"/>
              </a:rPr>
              <a:t>)</a:t>
            </a:r>
          </a:p>
          <a:p>
            <a:pPr>
              <a:buClrTx/>
              <a:buSzPct val="150000"/>
              <a:buFont typeface="Wingdings" pitchFamily="2" charset="2"/>
              <a:buChar char="§"/>
            </a:pPr>
            <a:r>
              <a:rPr lang="en-US" altLang="en-US" sz="2100" b="1" dirty="0">
                <a:solidFill>
                  <a:schemeClr val="bg2"/>
                </a:solidFill>
                <a:effectLst/>
                <a:latin typeface="Arial" panose="020B0604020202020204" pitchFamily="34" charset="0"/>
                <a:cs typeface="Arial" panose="020B0604020202020204" pitchFamily="34" charset="0"/>
              </a:rPr>
              <a:t>Works with water-based, solvent-based, UV &amp; electron beam inks</a:t>
            </a:r>
          </a:p>
          <a:p>
            <a:pPr>
              <a:buClrTx/>
              <a:buSzPct val="150000"/>
              <a:buFont typeface="Wingdings" pitchFamily="2" charset="2"/>
              <a:buChar char="§"/>
            </a:pPr>
            <a:r>
              <a:rPr lang="en-US" altLang="en-US" sz="2100" b="1" dirty="0">
                <a:solidFill>
                  <a:schemeClr val="bg2"/>
                </a:solidFill>
                <a:effectLst/>
                <a:latin typeface="Arial" panose="020B0604020202020204" pitchFamily="34" charset="0"/>
                <a:cs typeface="Arial" panose="020B0604020202020204" pitchFamily="34" charset="0"/>
              </a:rPr>
              <a:t>De-inking surfactant and rinse water can be recovered, recycled and continuously reused to reduce costs and environmental impact</a:t>
            </a:r>
          </a:p>
          <a:p>
            <a:pPr>
              <a:buClrTx/>
              <a:buSzPct val="150000"/>
              <a:buFont typeface="Wingdings" pitchFamily="2" charset="2"/>
              <a:buChar char="§"/>
            </a:pPr>
            <a:r>
              <a:rPr lang="en-US" altLang="en-US" sz="2100" b="1" dirty="0">
                <a:solidFill>
                  <a:schemeClr val="bg2"/>
                </a:solidFill>
                <a:effectLst/>
                <a:latin typeface="Arial" panose="020B0604020202020204" pitchFamily="34" charset="0"/>
                <a:cs typeface="Arial" panose="020B0604020202020204" pitchFamily="34" charset="0"/>
              </a:rPr>
              <a:t>Cadel working to improve economics to ensure the financial benefit of producing clear or light colored recyclate compensates for the additional cost of ink removal.   </a:t>
            </a:r>
          </a:p>
          <a:p>
            <a:pPr>
              <a:buClrTx/>
              <a:buSzPct val="150000"/>
              <a:buFont typeface="Wingdings" pitchFamily="2" charset="2"/>
              <a:buChar char="§"/>
            </a:pPr>
            <a:r>
              <a:rPr lang="en-US" altLang="en-US" sz="2100" b="1" dirty="0">
                <a:solidFill>
                  <a:schemeClr val="bg2"/>
                </a:solidFill>
                <a:effectLst/>
                <a:latin typeface="Arial" panose="020B0604020202020204" pitchFamily="34" charset="0"/>
                <a:cs typeface="Arial" panose="020B0604020202020204" pitchFamily="34" charset="0"/>
              </a:rPr>
              <a:t>Cadel has also adapted the process on a laboratory scale to separate multilayer structures for recycling and to deink non-surface printing applied between these layers </a:t>
            </a:r>
          </a:p>
        </p:txBody>
      </p:sp>
    </p:spTree>
    <p:extLst>
      <p:ext uri="{BB962C8B-B14F-4D97-AF65-F5344CB8AC3E}">
        <p14:creationId xmlns:p14="http://schemas.microsoft.com/office/powerpoint/2010/main" val="2067137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C8F16D4-5D6E-6540-B87A-F870165A6149}"/>
              </a:ext>
            </a:extLst>
          </p:cNvPr>
          <p:cNvSpPr>
            <a:spLocks noGrp="1"/>
          </p:cNvSpPr>
          <p:nvPr>
            <p:ph type="title"/>
          </p:nvPr>
        </p:nvSpPr>
        <p:spPr>
          <a:xfrm>
            <a:off x="457200" y="188640"/>
            <a:ext cx="8229600" cy="287610"/>
          </a:xfrm>
        </p:spPr>
        <p:txBody>
          <a:bodyPr/>
          <a:lstStyle/>
          <a:p>
            <a:pPr>
              <a:defRPr/>
            </a:pPr>
            <a:r>
              <a:rPr lang="en-US" sz="3200" dirty="0">
                <a:solidFill>
                  <a:schemeClr val="tx2">
                    <a:lumMod val="50000"/>
                  </a:schemeClr>
                </a:solidFill>
                <a:effectLst/>
                <a:latin typeface="Arial" charset="0"/>
              </a:rPr>
              <a:t>SELECTIVE EXTRACTION PROCESSES</a:t>
            </a:r>
          </a:p>
        </p:txBody>
      </p:sp>
      <p:sp>
        <p:nvSpPr>
          <p:cNvPr id="49155" name="Content Placeholder 2">
            <a:extLst>
              <a:ext uri="{FF2B5EF4-FFF2-40B4-BE49-F238E27FC236}">
                <a16:creationId xmlns:a16="http://schemas.microsoft.com/office/drawing/2014/main" id="{7382F89E-3FB3-B14C-A564-6915A28435D6}"/>
              </a:ext>
            </a:extLst>
          </p:cNvPr>
          <p:cNvSpPr>
            <a:spLocks noGrp="1"/>
          </p:cNvSpPr>
          <p:nvPr>
            <p:ph idx="1"/>
          </p:nvPr>
        </p:nvSpPr>
        <p:spPr>
          <a:xfrm>
            <a:off x="0" y="548680"/>
            <a:ext cx="9144000" cy="6309320"/>
          </a:xfrm>
        </p:spPr>
        <p:txBody>
          <a:bodyPr/>
          <a:lstStyle/>
          <a:p>
            <a:pPr eaLnBrk="1" hangingPunct="1">
              <a:buClrTx/>
              <a:defRPr/>
            </a:pPr>
            <a:endParaRPr lang="en-US" sz="2000" b="1" dirty="0">
              <a:solidFill>
                <a:srgbClr val="0000FF"/>
              </a:solidFill>
              <a:effectLst/>
              <a:latin typeface="Arial" charset="0"/>
            </a:endParaRPr>
          </a:p>
          <a:p>
            <a:pPr eaLnBrk="1" hangingPunct="1">
              <a:buClrTx/>
              <a:defRPr/>
            </a:pPr>
            <a:r>
              <a:rPr lang="en-US" sz="2070" b="1" dirty="0">
                <a:solidFill>
                  <a:srgbClr val="0000FF"/>
                </a:solidFill>
                <a:effectLst/>
                <a:latin typeface="Arial" panose="020B0604020202020204" pitchFamily="34" charset="0"/>
                <a:cs typeface="Arial" panose="020B0604020202020204" pitchFamily="34" charset="0"/>
              </a:rPr>
              <a:t>APK AG “Newcycling” &amp; Fraunhofer “CreaSolv” dissolution processes</a:t>
            </a:r>
          </a:p>
          <a:p>
            <a:pPr marL="0" indent="0" eaLnBrk="1" hangingPunct="1">
              <a:spcBef>
                <a:spcPts val="0"/>
              </a:spcBef>
              <a:buClrTx/>
              <a:buFont typeface="Wingdings" pitchFamily="2" charset="2"/>
              <a:buNone/>
              <a:defRPr/>
            </a:pPr>
            <a:r>
              <a:rPr lang="en-US" sz="2070" b="1" dirty="0">
                <a:solidFill>
                  <a:srgbClr val="0000FF"/>
                </a:solidFill>
                <a:effectLst/>
                <a:latin typeface="Arial" panose="020B0604020202020204" pitchFamily="34" charset="0"/>
                <a:cs typeface="Arial" panose="020B0604020202020204" pitchFamily="34" charset="0"/>
              </a:rPr>
              <a:t>     </a:t>
            </a:r>
            <a:r>
              <a:rPr lang="en-US" sz="2070" b="1" dirty="0">
                <a:solidFill>
                  <a:schemeClr val="bg2"/>
                </a:solidFill>
                <a:effectLst/>
                <a:latin typeface="Arial" panose="020B0604020202020204" pitchFamily="34" charset="0"/>
                <a:cs typeface="Arial" panose="020B0604020202020204" pitchFamily="34" charset="0"/>
              </a:rPr>
              <a:t>For multilayer and mixed plastics to yield polymers with properties                     </a:t>
            </a:r>
          </a:p>
          <a:p>
            <a:pPr marL="0" indent="0" eaLnBrk="1" hangingPunct="1">
              <a:spcBef>
                <a:spcPts val="0"/>
              </a:spcBef>
              <a:buClrTx/>
              <a:buFont typeface="Wingdings" pitchFamily="2" charset="2"/>
              <a:buNone/>
              <a:defRPr/>
            </a:pPr>
            <a:r>
              <a:rPr lang="en-US" sz="2070" b="1" dirty="0">
                <a:solidFill>
                  <a:schemeClr val="bg2"/>
                </a:solidFill>
                <a:effectLst/>
                <a:latin typeface="Arial" panose="020B0604020202020204" pitchFamily="34" charset="0"/>
                <a:cs typeface="Arial" panose="020B0604020202020204" pitchFamily="34" charset="0"/>
              </a:rPr>
              <a:t>     close to virgin materials &amp; with competitive economics</a:t>
            </a:r>
          </a:p>
          <a:p>
            <a:pPr>
              <a:buClrTx/>
              <a:buFont typeface="Wingdings" pitchFamily="2" charset="2"/>
              <a:buChar char="§"/>
              <a:defRPr/>
            </a:pPr>
            <a:r>
              <a:rPr lang="en-US" sz="2070" b="1" dirty="0">
                <a:solidFill>
                  <a:schemeClr val="bg2"/>
                </a:solidFill>
                <a:effectLst/>
                <a:latin typeface="Arial" panose="020B0604020202020204" pitchFamily="34" charset="0"/>
                <a:cs typeface="Arial" panose="020B0604020202020204" pitchFamily="34" charset="0"/>
              </a:rPr>
              <a:t>Polymers selectively dissolved from plastic waste with customized solvent formulations, contaminants removed and the pure polymers recovered from solution and pelletized.  Used solvents recycled.</a:t>
            </a:r>
          </a:p>
          <a:p>
            <a:pPr eaLnBrk="1" hangingPunct="1">
              <a:buClrTx/>
              <a:buFont typeface="Wingdings" pitchFamily="2" charset="2"/>
              <a:buChar char="§"/>
              <a:defRPr/>
            </a:pPr>
            <a:r>
              <a:rPr lang="en-US" sz="2070" b="1" dirty="0">
                <a:solidFill>
                  <a:schemeClr val="bg2"/>
                </a:solidFill>
                <a:effectLst/>
                <a:latin typeface="Arial" panose="020B0604020202020204" pitchFamily="34" charset="0"/>
                <a:cs typeface="Arial" panose="020B0604020202020204" pitchFamily="34" charset="0"/>
              </a:rPr>
              <a:t>APK commercial products LDPE (Mersalen NCY) and PA (</a:t>
            </a:r>
            <a:r>
              <a:rPr lang="en-US" sz="2070" b="1" dirty="0" err="1">
                <a:solidFill>
                  <a:schemeClr val="bg2"/>
                </a:solidFill>
                <a:effectLst/>
                <a:latin typeface="Arial" panose="020B0604020202020204" pitchFamily="34" charset="0"/>
                <a:cs typeface="Arial" panose="020B0604020202020204" pitchFamily="34" charset="0"/>
              </a:rPr>
              <a:t>Mersamid</a:t>
            </a:r>
            <a:r>
              <a:rPr lang="en-US" sz="2070" b="1" dirty="0">
                <a:solidFill>
                  <a:schemeClr val="bg2"/>
                </a:solidFill>
                <a:effectLst/>
                <a:latin typeface="Arial" panose="020B0604020202020204" pitchFamily="34" charset="0"/>
                <a:cs typeface="Arial" panose="020B0604020202020204" pitchFamily="34" charset="0"/>
              </a:rPr>
              <a:t>)</a:t>
            </a:r>
          </a:p>
          <a:p>
            <a:pPr marL="0" indent="0" eaLnBrk="1" hangingPunct="1">
              <a:buClrTx/>
              <a:buNone/>
              <a:defRPr/>
            </a:pPr>
            <a:endParaRPr lang="en-US" sz="2070" b="1" dirty="0">
              <a:solidFill>
                <a:schemeClr val="bg2"/>
              </a:solidFill>
              <a:effectLst/>
              <a:latin typeface="Arial" panose="020B0604020202020204" pitchFamily="34" charset="0"/>
              <a:cs typeface="Arial" panose="020B0604020202020204" pitchFamily="34" charset="0"/>
            </a:endParaRPr>
          </a:p>
          <a:p>
            <a:pPr eaLnBrk="1" hangingPunct="1">
              <a:buClrTx/>
              <a:defRPr/>
            </a:pPr>
            <a:r>
              <a:rPr lang="en-US" sz="2070" b="1" dirty="0">
                <a:solidFill>
                  <a:srgbClr val="0000FF"/>
                </a:solidFill>
                <a:effectLst/>
                <a:latin typeface="Arial" panose="020B0604020202020204" pitchFamily="34" charset="0"/>
                <a:cs typeface="Arial" panose="020B0604020202020204" pitchFamily="34" charset="0"/>
              </a:rPr>
              <a:t>PureCycle (P&amp;G) process for polypropylene</a:t>
            </a:r>
          </a:p>
          <a:p>
            <a:pPr eaLnBrk="1" hangingPunct="1">
              <a:buClrTx/>
              <a:buFont typeface="Wingdings" pitchFamily="2" charset="2"/>
              <a:buChar char="§"/>
              <a:defRPr/>
            </a:pPr>
            <a:r>
              <a:rPr lang="en-US" sz="2070" b="1" dirty="0">
                <a:solidFill>
                  <a:schemeClr val="bg2"/>
                </a:solidFill>
                <a:effectLst/>
                <a:latin typeface="Arial" panose="020B0604020202020204" pitchFamily="34" charset="0"/>
                <a:cs typeface="Arial" panose="020B0604020202020204" pitchFamily="34" charset="0"/>
              </a:rPr>
              <a:t>High pressure, supercritical extraction and filtration process using alkane solvent mixtures where PP insoluble but impurities soluble</a:t>
            </a:r>
          </a:p>
          <a:p>
            <a:pPr eaLnBrk="1" hangingPunct="1">
              <a:buClrTx/>
              <a:buFont typeface="Wingdings" pitchFamily="2" charset="2"/>
              <a:buChar char="§"/>
              <a:defRPr/>
            </a:pPr>
            <a:r>
              <a:rPr lang="en-US" sz="2070" b="1" dirty="0">
                <a:solidFill>
                  <a:schemeClr val="bg2"/>
                </a:solidFill>
                <a:effectLst/>
                <a:latin typeface="Arial" panose="020B0604020202020204" pitchFamily="34" charset="0"/>
                <a:cs typeface="Arial" panose="020B0604020202020204" pitchFamily="34" charset="0"/>
              </a:rPr>
              <a:t>Produces recycled PP with virgin properties suitable for food contact</a:t>
            </a:r>
          </a:p>
          <a:p>
            <a:pPr eaLnBrk="1" hangingPunct="1">
              <a:buClrTx/>
              <a:buFont typeface="Wingdings" pitchFamily="2" charset="2"/>
              <a:buChar char="§"/>
              <a:defRPr/>
            </a:pPr>
            <a:r>
              <a:rPr lang="en-US" sz="2070" b="1" dirty="0">
                <a:solidFill>
                  <a:schemeClr val="bg2"/>
                </a:solidFill>
                <a:effectLst/>
                <a:latin typeface="Arial" panose="020B0604020202020204" pitchFamily="34" charset="0"/>
                <a:cs typeface="Arial" panose="020B0604020202020204" pitchFamily="34" charset="0"/>
              </a:rPr>
              <a:t>50Ktpa PP plant under construction in Ohio, operational 2021</a:t>
            </a:r>
            <a:endParaRPr lang="en-US" sz="2070" b="1" dirty="0">
              <a:solidFill>
                <a:srgbClr val="0000FF"/>
              </a:solidFill>
              <a:latin typeface="Arial" panose="020B0604020202020204" pitchFamily="34" charset="0"/>
              <a:cs typeface="Arial" panose="020B0604020202020204" pitchFamily="34" charset="0"/>
            </a:endParaRPr>
          </a:p>
          <a:p>
            <a:pPr marL="0" indent="0">
              <a:buClrTx/>
              <a:buNone/>
              <a:defRPr/>
            </a:pPr>
            <a:endParaRPr lang="en-US" sz="2000" b="1" dirty="0">
              <a:solidFill>
                <a:schemeClr val="bg2"/>
              </a:solidFill>
              <a:effectLst/>
              <a:latin typeface="Arial" charset="0"/>
            </a:endParaRPr>
          </a:p>
        </p:txBody>
      </p:sp>
    </p:spTree>
    <p:extLst>
      <p:ext uri="{BB962C8B-B14F-4D97-AF65-F5344CB8AC3E}">
        <p14:creationId xmlns:p14="http://schemas.microsoft.com/office/powerpoint/2010/main" val="2576142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2B7B79D-66EA-FD41-B186-F3D4B4BBC5B8}"/>
              </a:ext>
            </a:extLst>
          </p:cNvPr>
          <p:cNvSpPr>
            <a:spLocks noGrp="1"/>
          </p:cNvSpPr>
          <p:nvPr>
            <p:ph type="title"/>
          </p:nvPr>
        </p:nvSpPr>
        <p:spPr>
          <a:xfrm>
            <a:off x="0" y="260350"/>
            <a:ext cx="9144000" cy="417513"/>
          </a:xfrm>
        </p:spPr>
        <p:txBody>
          <a:bodyPr/>
          <a:lstStyle/>
          <a:p>
            <a:pPr>
              <a:defRPr/>
            </a:pPr>
            <a:br>
              <a:rPr lang="en-US" altLang="en-US" sz="2400" dirty="0">
                <a:solidFill>
                  <a:srgbClr val="0033CC"/>
                </a:solidFill>
                <a:effectLst/>
                <a:latin typeface="Arial" panose="020B0604020202020204" pitchFamily="34" charset="0"/>
              </a:rPr>
            </a:br>
            <a:br>
              <a:rPr lang="en-US" altLang="en-US" sz="2400" dirty="0">
                <a:solidFill>
                  <a:srgbClr val="0033CC"/>
                </a:solidFill>
                <a:effectLst/>
                <a:latin typeface="Arial" panose="020B0604020202020204" pitchFamily="34" charset="0"/>
              </a:rPr>
            </a:br>
            <a:r>
              <a:rPr lang="en-US" altLang="en-US" sz="2400" dirty="0">
                <a:solidFill>
                  <a:srgbClr val="0033CC"/>
                </a:solidFill>
                <a:effectLst/>
                <a:latin typeface="Arial" panose="020B0604020202020204" pitchFamily="34" charset="0"/>
              </a:rPr>
              <a:t>CHEMICAL, ADVANCED AND MOLECULAR RECYCLING &amp; RECOVERY PROCESSES</a:t>
            </a:r>
            <a:br>
              <a:rPr lang="en-US" altLang="en-US" sz="2400" dirty="0">
                <a:solidFill>
                  <a:srgbClr val="0033CC"/>
                </a:solidFill>
                <a:effectLst/>
                <a:latin typeface="Arial" panose="020B0604020202020204" pitchFamily="34" charset="0"/>
              </a:rPr>
            </a:br>
            <a:br>
              <a:rPr lang="en-US" altLang="en-US" sz="2400" dirty="0">
                <a:solidFill>
                  <a:srgbClr val="0033CC"/>
                </a:solidFill>
                <a:effectLst/>
                <a:latin typeface="Arial" panose="020B0604020202020204" pitchFamily="34" charset="0"/>
              </a:rPr>
            </a:br>
            <a:endParaRPr lang="en-US" sz="2400" dirty="0">
              <a:solidFill>
                <a:schemeClr val="tx2">
                  <a:lumMod val="50000"/>
                </a:schemeClr>
              </a:solidFill>
              <a:effectLst/>
              <a:latin typeface="Arial" charset="0"/>
            </a:endParaRPr>
          </a:p>
        </p:txBody>
      </p:sp>
      <p:sp>
        <p:nvSpPr>
          <p:cNvPr id="89090" name="Content Placeholder 2">
            <a:extLst>
              <a:ext uri="{FF2B5EF4-FFF2-40B4-BE49-F238E27FC236}">
                <a16:creationId xmlns:a16="http://schemas.microsoft.com/office/drawing/2014/main" id="{0A4DE8AA-2C48-9646-A079-42A8721CC49C}"/>
              </a:ext>
            </a:extLst>
          </p:cNvPr>
          <p:cNvSpPr>
            <a:spLocks noGrp="1" noChangeArrowheads="1"/>
          </p:cNvSpPr>
          <p:nvPr>
            <p:ph idx="1"/>
          </p:nvPr>
        </p:nvSpPr>
        <p:spPr>
          <a:xfrm>
            <a:off x="323850" y="836712"/>
            <a:ext cx="8712200" cy="5760939"/>
          </a:xfrm>
        </p:spPr>
        <p:txBody>
          <a:bodyPr/>
          <a:lstStyle/>
          <a:p>
            <a:pPr marL="0" indent="0" eaLnBrk="1" hangingPunct="1">
              <a:buClrTx/>
              <a:buNone/>
              <a:defRPr/>
            </a:pPr>
            <a:r>
              <a:rPr lang="en-US" altLang="en-US" sz="2000" b="1" dirty="0">
                <a:solidFill>
                  <a:schemeClr val="bg2"/>
                </a:solidFill>
                <a:effectLst/>
                <a:latin typeface="Arial" panose="020B0604020202020204" pitchFamily="34" charset="0"/>
              </a:rPr>
              <a:t>Emerging technologies which presently require more energy and are currently higher cost than mechanical recycling:</a:t>
            </a:r>
          </a:p>
          <a:p>
            <a:pPr eaLnBrk="1" hangingPunct="1">
              <a:buClrTx/>
              <a:buSzPct val="140000"/>
              <a:buFont typeface="Wingdings" pitchFamily="2" charset="2"/>
              <a:buChar char="§"/>
              <a:defRPr/>
            </a:pPr>
            <a:r>
              <a:rPr lang="en-US" altLang="en-US" sz="2000" b="1" dirty="0">
                <a:solidFill>
                  <a:schemeClr val="bg2"/>
                </a:solidFill>
                <a:effectLst/>
                <a:latin typeface="Arial" panose="020B0604020202020204" pitchFamily="34" charset="0"/>
              </a:rPr>
              <a:t>Depolymerization processes</a:t>
            </a:r>
          </a:p>
          <a:p>
            <a:pPr eaLnBrk="1" hangingPunct="1">
              <a:buClrTx/>
              <a:buFont typeface="Wingdings" pitchFamily="2" charset="2"/>
              <a:buChar char="Ø"/>
              <a:defRPr/>
            </a:pPr>
            <a:r>
              <a:rPr lang="en-US" altLang="en-US" sz="2000" b="1" dirty="0">
                <a:solidFill>
                  <a:schemeClr val="bg2"/>
                </a:solidFill>
                <a:effectLst/>
                <a:latin typeface="Arial" panose="020B0604020202020204" pitchFamily="34" charset="0"/>
              </a:rPr>
              <a:t>Original polymers broken down into monomers which can be repolymerized to form virgin polymers</a:t>
            </a:r>
          </a:p>
          <a:p>
            <a:pPr eaLnBrk="1" hangingPunct="1">
              <a:buClrTx/>
              <a:buFont typeface="Wingdings" pitchFamily="2" charset="2"/>
              <a:buChar char="Ø"/>
              <a:defRPr/>
            </a:pPr>
            <a:r>
              <a:rPr lang="en-US" altLang="en-US" sz="2000" b="1" dirty="0">
                <a:solidFill>
                  <a:schemeClr val="bg2"/>
                </a:solidFill>
                <a:effectLst/>
                <a:latin typeface="Arial" panose="020B0604020202020204" pitchFamily="34" charset="0"/>
              </a:rPr>
              <a:t>Currently applicable to polyesters (particularly PET), polystyrene and polyamides (BASF ChemCycle).</a:t>
            </a:r>
          </a:p>
          <a:p>
            <a:pPr eaLnBrk="1" hangingPunct="1">
              <a:buClrTx/>
              <a:buSzPct val="130000"/>
              <a:buFont typeface="Wingdings" pitchFamily="2" charset="2"/>
              <a:buChar char="§"/>
              <a:defRPr/>
            </a:pPr>
            <a:r>
              <a:rPr lang="en-US" altLang="en-US" sz="2000" b="1" dirty="0">
                <a:solidFill>
                  <a:schemeClr val="bg2"/>
                </a:solidFill>
                <a:effectLst/>
                <a:latin typeface="Arial" panose="020B0604020202020204" pitchFamily="34" charset="0"/>
              </a:rPr>
              <a:t>Thermal oxidative processes to produce functional chemicals</a:t>
            </a:r>
          </a:p>
          <a:p>
            <a:pPr eaLnBrk="1" hangingPunct="1">
              <a:buClrTx/>
              <a:buSzPct val="120000"/>
              <a:buFont typeface="Wingdings" pitchFamily="2" charset="2"/>
              <a:buChar char="§"/>
              <a:defRPr/>
            </a:pPr>
            <a:r>
              <a:rPr lang="en-US" altLang="en-US" sz="2000" b="1" dirty="0">
                <a:solidFill>
                  <a:schemeClr val="bg2"/>
                </a:solidFill>
                <a:effectLst/>
                <a:latin typeface="Arial" panose="020B0604020202020204" pitchFamily="34" charset="0"/>
              </a:rPr>
              <a:t>Gasification, pyrolysis, plasma pyrolysis and hydrothermal liquefaction processes</a:t>
            </a:r>
          </a:p>
          <a:p>
            <a:pPr eaLnBrk="1" hangingPunct="1">
              <a:buClrTx/>
              <a:buFont typeface="Wingdings" pitchFamily="2" charset="2"/>
              <a:buChar char="Ø"/>
              <a:defRPr/>
            </a:pPr>
            <a:r>
              <a:rPr lang="en-US" altLang="en-US" sz="2000" b="1" dirty="0">
                <a:solidFill>
                  <a:schemeClr val="bg2"/>
                </a:solidFill>
                <a:effectLst/>
                <a:latin typeface="Arial" panose="020B0604020202020204" pitchFamily="34" charset="0"/>
              </a:rPr>
              <a:t>Original polymers converted to syngas (CO + H</a:t>
            </a:r>
            <a:r>
              <a:rPr lang="en-US" altLang="en-US" sz="2000" b="1" baseline="-25000" dirty="0">
                <a:solidFill>
                  <a:schemeClr val="bg2"/>
                </a:solidFill>
                <a:effectLst/>
                <a:latin typeface="Arial" panose="020B0604020202020204" pitchFamily="34" charset="0"/>
              </a:rPr>
              <a:t>2</a:t>
            </a:r>
            <a:r>
              <a:rPr lang="en-US" altLang="en-US" sz="2000" b="1" dirty="0">
                <a:solidFill>
                  <a:schemeClr val="bg2"/>
                </a:solidFill>
                <a:effectLst/>
                <a:latin typeface="Arial" panose="020B0604020202020204" pitchFamily="34" charset="0"/>
              </a:rPr>
              <a:t>) or feedstocks such as naphtha and pyrolysis oils which can then be used to make  new polymers, chemicals or fuels</a:t>
            </a:r>
          </a:p>
          <a:p>
            <a:pPr marL="0" indent="0" eaLnBrk="1" hangingPunct="1">
              <a:buClrTx/>
              <a:buSzPct val="140000"/>
              <a:buFont typeface="Wingdings" pitchFamily="2" charset="2"/>
              <a:buNone/>
              <a:defRPr/>
            </a:pPr>
            <a:r>
              <a:rPr lang="en-US" altLang="en-US" sz="2000" b="1" dirty="0">
                <a:solidFill>
                  <a:schemeClr val="bg2"/>
                </a:solidFill>
                <a:effectLst/>
                <a:latin typeface="Arial" panose="020B0604020202020204" pitchFamily="34" charset="0"/>
              </a:rPr>
              <a:t>Chemical recycling processes are complementary, not competitive, to mechanical recycling and aimed to handle wastes which cannot be processed by mechanical recycling (such as multilayers and heavy contamination) to significantly contribute to the circular economy     </a:t>
            </a:r>
          </a:p>
          <a:p>
            <a:pPr eaLnBrk="1" hangingPunct="1">
              <a:buClrTx/>
              <a:buFont typeface="Wingdings" pitchFamily="2" charset="2"/>
              <a:buChar char="Ø"/>
              <a:defRPr/>
            </a:pPr>
            <a:endParaRPr lang="en-US" altLang="en-US" sz="2000" b="1" dirty="0">
              <a:solidFill>
                <a:schemeClr val="bg2"/>
              </a:solidFill>
              <a:effectLst/>
              <a:latin typeface="Arial" panose="020B0604020202020204" pitchFamily="34" charset="0"/>
            </a:endParaRPr>
          </a:p>
          <a:p>
            <a:pPr eaLnBrk="1" hangingPunct="1">
              <a:buClrTx/>
              <a:buSzPct val="140000"/>
              <a:buFont typeface="Wingdings" pitchFamily="2" charset="2"/>
              <a:buChar char="§"/>
              <a:defRPr/>
            </a:pPr>
            <a:endParaRPr lang="en-US" altLang="en-US" sz="2000" b="1" dirty="0">
              <a:solidFill>
                <a:srgbClr val="0033CC"/>
              </a:solidFill>
              <a:effectLst/>
              <a:latin typeface="Arial" panose="020B0604020202020204" pitchFamily="34" charset="0"/>
            </a:endParaRPr>
          </a:p>
          <a:p>
            <a:pPr eaLnBrk="1" hangingPunct="1">
              <a:buClrTx/>
              <a:defRPr/>
            </a:pPr>
            <a:endParaRPr lang="en-US" altLang="en-US" sz="2000" b="1" dirty="0">
              <a:solidFill>
                <a:schemeClr val="bg2"/>
              </a:solidFill>
              <a:effectLst/>
              <a:latin typeface="Arial" panose="020B0604020202020204" pitchFamily="34" charset="0"/>
            </a:endParaRPr>
          </a:p>
          <a:p>
            <a:pPr marL="0" indent="0" eaLnBrk="1" hangingPunct="1">
              <a:buClrTx/>
              <a:buFont typeface="Wingdings" pitchFamily="2" charset="2"/>
              <a:buNone/>
              <a:defRPr/>
            </a:pPr>
            <a:endParaRPr lang="en-US" altLang="en-US" sz="2000" b="1" dirty="0">
              <a:solidFill>
                <a:schemeClr val="bg2"/>
              </a:solidFill>
              <a:effectLst/>
              <a:latin typeface="Arial" panose="020B0604020202020204" pitchFamily="34" charset="0"/>
            </a:endParaRPr>
          </a:p>
          <a:p>
            <a:pPr eaLnBrk="1" hangingPunct="1">
              <a:buClrTx/>
              <a:defRPr/>
            </a:pPr>
            <a:endParaRPr lang="en-US" altLang="en-US" sz="2000" b="1" dirty="0">
              <a:solidFill>
                <a:schemeClr val="bg2"/>
              </a:solidFill>
              <a:effectLst/>
              <a:latin typeface="Arial" panose="020B0604020202020204" pitchFamily="34" charset="0"/>
            </a:endParaRPr>
          </a:p>
        </p:txBody>
      </p:sp>
    </p:spTree>
    <p:extLst>
      <p:ext uri="{BB962C8B-B14F-4D97-AF65-F5344CB8AC3E}">
        <p14:creationId xmlns:p14="http://schemas.microsoft.com/office/powerpoint/2010/main" val="1171586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008D311-30CF-284F-95EC-61677C482C8A}"/>
              </a:ext>
            </a:extLst>
          </p:cNvPr>
          <p:cNvSpPr>
            <a:spLocks noGrp="1"/>
          </p:cNvSpPr>
          <p:nvPr>
            <p:ph type="title"/>
          </p:nvPr>
        </p:nvSpPr>
        <p:spPr>
          <a:xfrm>
            <a:off x="179388" y="274639"/>
            <a:ext cx="8928100" cy="274041"/>
          </a:xfrm>
        </p:spPr>
        <p:txBody>
          <a:bodyPr/>
          <a:lstStyle/>
          <a:p>
            <a:pPr>
              <a:defRPr/>
            </a:pPr>
            <a:r>
              <a:rPr lang="en-US" sz="2000" dirty="0">
                <a:solidFill>
                  <a:schemeClr val="tx2">
                    <a:lumMod val="50000"/>
                  </a:schemeClr>
                </a:solidFill>
                <a:effectLst/>
                <a:latin typeface="Arial" charset="0"/>
              </a:rPr>
              <a:t>CHEMICAL, ADVANCED OR MOLECULAR RECYCLING: DEPOLYMERIZATION PROCESSES FOR POLYESTERS</a:t>
            </a:r>
          </a:p>
        </p:txBody>
      </p:sp>
      <p:sp>
        <p:nvSpPr>
          <p:cNvPr id="93186" name="Content Placeholder 2">
            <a:extLst>
              <a:ext uri="{FF2B5EF4-FFF2-40B4-BE49-F238E27FC236}">
                <a16:creationId xmlns:a16="http://schemas.microsoft.com/office/drawing/2014/main" id="{5128F3A1-C00C-D041-94FC-2B0BE65EA542}"/>
              </a:ext>
            </a:extLst>
          </p:cNvPr>
          <p:cNvSpPr>
            <a:spLocks noGrp="1" noChangeArrowheads="1"/>
          </p:cNvSpPr>
          <p:nvPr>
            <p:ph idx="1"/>
          </p:nvPr>
        </p:nvSpPr>
        <p:spPr>
          <a:xfrm>
            <a:off x="179388" y="764704"/>
            <a:ext cx="8928100" cy="5688484"/>
          </a:xfrm>
        </p:spPr>
        <p:txBody>
          <a:bodyPr/>
          <a:lstStyle/>
          <a:p>
            <a:pPr eaLnBrk="1" hangingPunct="1">
              <a:buClrTx/>
              <a:defRPr/>
            </a:pPr>
            <a:r>
              <a:rPr lang="en-US" altLang="en-US" sz="2400" b="1" dirty="0">
                <a:solidFill>
                  <a:schemeClr val="bg2"/>
                </a:solidFill>
                <a:effectLst/>
                <a:latin typeface="Arial" panose="020B0604020202020204" pitchFamily="34" charset="0"/>
              </a:rPr>
              <a:t>Advanced circular recycling technologies for polyester waste, particularly PET, including food packaging and low-quality feedstocks such as carpet fibers not presently mechanically-recyclable.  Prevents diversion of these wastes to landfill </a:t>
            </a:r>
          </a:p>
          <a:p>
            <a:pPr eaLnBrk="1" hangingPunct="1">
              <a:buClrTx/>
              <a:defRPr/>
            </a:pPr>
            <a:r>
              <a:rPr lang="en-US" altLang="en-US" sz="2400" b="1" dirty="0">
                <a:solidFill>
                  <a:schemeClr val="bg2"/>
                </a:solidFill>
                <a:effectLst/>
                <a:latin typeface="Arial" panose="020B0604020202020204" pitchFamily="34" charset="0"/>
              </a:rPr>
              <a:t>Unlike mechanical recycling, processes work for colored, filled, dirty and food-contaminated post-consumer polyesters.  No washing or sorting generally required </a:t>
            </a:r>
          </a:p>
          <a:p>
            <a:pPr eaLnBrk="1" hangingPunct="1">
              <a:buClrTx/>
              <a:buSzPct val="120000"/>
              <a:buFont typeface="Wingdings" pitchFamily="2" charset="2"/>
              <a:buChar char="§"/>
              <a:defRPr/>
            </a:pPr>
            <a:r>
              <a:rPr lang="en-US" altLang="en-US" sz="2400" b="1" dirty="0">
                <a:solidFill>
                  <a:schemeClr val="bg2"/>
                </a:solidFill>
                <a:effectLst/>
                <a:latin typeface="Arial" panose="020B0604020202020204" pitchFamily="34" charset="0"/>
              </a:rPr>
              <a:t>Polyesters converted back into parent monomers </a:t>
            </a:r>
            <a:r>
              <a:rPr lang="en-US" sz="2400" b="1" dirty="0">
                <a:solidFill>
                  <a:schemeClr val="bg2"/>
                </a:solidFill>
                <a:effectLst/>
                <a:latin typeface="Arial" charset="0"/>
              </a:rPr>
              <a:t>which can be repolymerized into high-quality polyester with similar properties to virgin and suitable for food contact</a:t>
            </a:r>
          </a:p>
          <a:p>
            <a:pPr eaLnBrk="1" hangingPunct="1">
              <a:buClrTx/>
              <a:buSzPct val="120000"/>
              <a:buFont typeface="Wingdings" pitchFamily="2" charset="2"/>
              <a:buChar char="§"/>
              <a:defRPr/>
            </a:pPr>
            <a:r>
              <a:rPr lang="en-US" sz="2400" b="1" dirty="0">
                <a:solidFill>
                  <a:schemeClr val="bg2"/>
                </a:solidFill>
                <a:effectLst/>
                <a:latin typeface="Arial" charset="0"/>
              </a:rPr>
              <a:t>Currently generally high-energy high-cost processes, up to three times cost of mechanical recycling, but produce high-value recycled products from otherwise non-recyclable wastes</a:t>
            </a:r>
          </a:p>
          <a:p>
            <a:pPr eaLnBrk="1" hangingPunct="1">
              <a:buClrTx/>
              <a:buSzPct val="120000"/>
              <a:buFont typeface="Wingdings" pitchFamily="2" charset="2"/>
              <a:buChar char="§"/>
              <a:defRPr/>
            </a:pPr>
            <a:endParaRPr lang="en-US" sz="2400" b="1" dirty="0">
              <a:solidFill>
                <a:schemeClr val="bg2"/>
              </a:solidFill>
              <a:effectLst/>
              <a:latin typeface="Arial" charset="0"/>
            </a:endParaRPr>
          </a:p>
          <a:p>
            <a:pPr eaLnBrk="1" hangingPunct="1">
              <a:buClrTx/>
              <a:buSzPct val="120000"/>
              <a:buFont typeface="Wingdings" pitchFamily="2" charset="2"/>
              <a:buChar char="§"/>
              <a:defRPr/>
            </a:pPr>
            <a:endParaRPr lang="en-US" sz="2400" b="1" dirty="0">
              <a:solidFill>
                <a:schemeClr val="bg2"/>
              </a:solidFill>
              <a:effectLst/>
              <a:latin typeface="Arial" charset="0"/>
            </a:endParaRPr>
          </a:p>
          <a:p>
            <a:pPr marL="0" indent="0" eaLnBrk="1" hangingPunct="1">
              <a:buClrTx/>
              <a:buFont typeface="Wingdings" pitchFamily="2" charset="2"/>
              <a:buNone/>
              <a:defRPr/>
            </a:pPr>
            <a:r>
              <a:rPr lang="en-US" sz="2400" dirty="0">
                <a:solidFill>
                  <a:schemeClr val="tx2">
                    <a:lumMod val="50000"/>
                  </a:schemeClr>
                </a:solidFill>
                <a:effectLst/>
                <a:latin typeface="Arial" charset="0"/>
              </a:rPr>
              <a:t> </a:t>
            </a:r>
            <a:endParaRPr lang="en-US" altLang="en-US" sz="2400" b="1" dirty="0">
              <a:solidFill>
                <a:schemeClr val="bg2"/>
              </a:solidFill>
              <a:effectLst/>
              <a:latin typeface="Arial" panose="020B0604020202020204" pitchFamily="34" charset="0"/>
            </a:endParaRPr>
          </a:p>
          <a:p>
            <a:pPr eaLnBrk="1" hangingPunct="1">
              <a:buClrTx/>
              <a:defRPr/>
            </a:pPr>
            <a:endParaRPr lang="en-US" altLang="en-US" sz="2000" b="1" dirty="0">
              <a:solidFill>
                <a:schemeClr val="bg2"/>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719E862-2B3E-DE45-A784-48329D22C55E}"/>
              </a:ext>
            </a:extLst>
          </p:cNvPr>
          <p:cNvSpPr>
            <a:spLocks noGrp="1"/>
          </p:cNvSpPr>
          <p:nvPr>
            <p:ph type="title"/>
          </p:nvPr>
        </p:nvSpPr>
        <p:spPr>
          <a:xfrm>
            <a:off x="-1" y="115888"/>
            <a:ext cx="8964614" cy="792831"/>
          </a:xfrm>
        </p:spPr>
        <p:txBody>
          <a:bodyPr/>
          <a:lstStyle/>
          <a:p>
            <a:pPr>
              <a:defRPr/>
            </a:pPr>
            <a:r>
              <a:rPr lang="en-US" sz="2800" dirty="0">
                <a:solidFill>
                  <a:schemeClr val="tx2">
                    <a:lumMod val="50000"/>
                  </a:schemeClr>
                </a:solidFill>
                <a:effectLst/>
                <a:latin typeface="Arial" charset="0"/>
              </a:rPr>
              <a:t>ONGOING TRANSITION FROM RIGID TO FLEXIBLE PACKAGING</a:t>
            </a:r>
          </a:p>
        </p:txBody>
      </p:sp>
      <p:sp>
        <p:nvSpPr>
          <p:cNvPr id="39938" name="Content Placeholder 2">
            <a:extLst>
              <a:ext uri="{FF2B5EF4-FFF2-40B4-BE49-F238E27FC236}">
                <a16:creationId xmlns:a16="http://schemas.microsoft.com/office/drawing/2014/main" id="{582DD0B0-852C-394B-BBAA-9AB6BA799E16}"/>
              </a:ext>
            </a:extLst>
          </p:cNvPr>
          <p:cNvSpPr>
            <a:spLocks noGrp="1" noChangeArrowheads="1"/>
          </p:cNvSpPr>
          <p:nvPr>
            <p:ph idx="1"/>
          </p:nvPr>
        </p:nvSpPr>
        <p:spPr>
          <a:xfrm>
            <a:off x="179388" y="908719"/>
            <a:ext cx="8785225" cy="5217443"/>
          </a:xfrm>
        </p:spPr>
        <p:txBody>
          <a:bodyPr/>
          <a:lstStyle/>
          <a:p>
            <a:pPr>
              <a:buClr>
                <a:schemeClr val="bg2"/>
              </a:buClr>
            </a:pPr>
            <a:r>
              <a:rPr lang="en-GB" sz="2200" b="1" dirty="0">
                <a:solidFill>
                  <a:schemeClr val="bg2"/>
                </a:solidFill>
                <a:effectLst/>
                <a:latin typeface="Arial" panose="020B0604020202020204" pitchFamily="34" charset="0"/>
                <a:cs typeface="Arial" panose="020B0604020202020204" pitchFamily="34" charset="0"/>
              </a:rPr>
              <a:t>Use of flexible packaging has been increasing rapidly worldwide in market percentage and absolute terms </a:t>
            </a:r>
            <a:endParaRPr lang="en-GB" sz="2200" dirty="0">
              <a:solidFill>
                <a:schemeClr val="bg2"/>
              </a:solidFill>
              <a:effectLst/>
              <a:latin typeface="Arial" panose="020B0604020202020204" pitchFamily="34" charset="0"/>
              <a:cs typeface="Arial" panose="020B0604020202020204" pitchFamily="34" charset="0"/>
            </a:endParaRPr>
          </a:p>
          <a:p>
            <a:pPr>
              <a:buClr>
                <a:schemeClr val="bg2"/>
              </a:buClr>
            </a:pPr>
            <a:r>
              <a:rPr lang="en-GB" sz="2200" b="1" dirty="0">
                <a:solidFill>
                  <a:schemeClr val="bg2"/>
                </a:solidFill>
                <a:effectLst/>
                <a:latin typeface="Arial" panose="020B0604020202020204" pitchFamily="34" charset="0"/>
                <a:cs typeface="Arial" panose="020B0604020202020204" pitchFamily="34" charset="0"/>
              </a:rPr>
              <a:t>Flexible packaging is gaining market share from other formats such as rigid packaging in many applications </a:t>
            </a:r>
            <a:endParaRPr lang="en-GB" sz="2200" dirty="0">
              <a:solidFill>
                <a:schemeClr val="bg2"/>
              </a:solidFill>
              <a:effectLst/>
              <a:latin typeface="Arial" panose="020B0604020202020204" pitchFamily="34" charset="0"/>
              <a:cs typeface="Arial" panose="020B0604020202020204" pitchFamily="34" charset="0"/>
            </a:endParaRPr>
          </a:p>
          <a:p>
            <a:pPr>
              <a:buClr>
                <a:schemeClr val="bg2"/>
              </a:buClr>
            </a:pPr>
            <a:r>
              <a:rPr lang="en-US" altLang="en-US" sz="2200" b="1" dirty="0">
                <a:solidFill>
                  <a:schemeClr val="bg2"/>
                </a:solidFill>
                <a:effectLst/>
                <a:latin typeface="Arial" panose="020B0604020202020204" pitchFamily="34" charset="0"/>
              </a:rPr>
              <a:t>Global market $228bn 2019 projected to reach $269bn in 2024 (SmithersPira), 3.3% CAGR </a:t>
            </a:r>
          </a:p>
          <a:p>
            <a:pPr eaLnBrk="1" hangingPunct="1">
              <a:buClrTx/>
            </a:pPr>
            <a:r>
              <a:rPr lang="en-US" altLang="en-US" sz="2200" b="1" dirty="0">
                <a:solidFill>
                  <a:schemeClr val="bg2"/>
                </a:solidFill>
                <a:effectLst/>
                <a:latin typeface="Arial" panose="020B0604020202020204" pitchFamily="34" charset="0"/>
              </a:rPr>
              <a:t>Continual encroachment in FMCG areas, particularly food, beverage, pharmaceutical,  previously using other packaging formats, e.g. baby food, tuna fish, pet food, motor oil, paint, often where product freshness is key.  </a:t>
            </a:r>
          </a:p>
          <a:p>
            <a:pPr>
              <a:buClr>
                <a:schemeClr val="bg2"/>
              </a:buClr>
            </a:pPr>
            <a:r>
              <a:rPr lang="en-GB" sz="2200" b="1" dirty="0">
                <a:solidFill>
                  <a:schemeClr val="bg2"/>
                </a:solidFill>
                <a:effectLst/>
                <a:latin typeface="Arial" panose="020B0604020202020204" pitchFamily="34" charset="0"/>
                <a:cs typeface="Arial" panose="020B0604020202020204" pitchFamily="34" charset="0"/>
              </a:rPr>
              <a:t>This growth results from: </a:t>
            </a:r>
            <a:endParaRPr lang="en-GB" sz="2200" dirty="0">
              <a:solidFill>
                <a:schemeClr val="bg2"/>
              </a:solidFill>
              <a:effectLst/>
              <a:latin typeface="Arial" panose="020B0604020202020204" pitchFamily="34" charset="0"/>
              <a:cs typeface="Arial" panose="020B0604020202020204" pitchFamily="34" charset="0"/>
            </a:endParaRPr>
          </a:p>
          <a:p>
            <a:pPr>
              <a:buClr>
                <a:schemeClr val="bg2"/>
              </a:buClr>
              <a:buFont typeface="Arial" panose="020B0604020202020204" pitchFamily="34" charset="0"/>
              <a:buChar char="•"/>
            </a:pPr>
            <a:r>
              <a:rPr lang="en-GB" sz="2200" b="1" dirty="0">
                <a:solidFill>
                  <a:schemeClr val="bg2"/>
                </a:solidFill>
                <a:effectLst/>
                <a:latin typeface="Arial" panose="020B0604020202020204" pitchFamily="34" charset="0"/>
                <a:cs typeface="Arial" panose="020B0604020202020204" pitchFamily="34" charset="0"/>
              </a:rPr>
              <a:t>Low cost and versatility advantages to manufacturers </a:t>
            </a:r>
            <a:endParaRPr lang="en-GB" sz="2200" dirty="0">
              <a:solidFill>
                <a:schemeClr val="bg2"/>
              </a:solidFill>
              <a:effectLst/>
              <a:latin typeface="Arial" panose="020B0604020202020204" pitchFamily="34" charset="0"/>
              <a:cs typeface="Arial" panose="020B0604020202020204" pitchFamily="34" charset="0"/>
            </a:endParaRPr>
          </a:p>
          <a:p>
            <a:pPr>
              <a:buClr>
                <a:schemeClr val="bg2"/>
              </a:buClr>
              <a:buFont typeface="Arial" panose="020B0604020202020204" pitchFamily="34" charset="0"/>
              <a:buChar char="•"/>
            </a:pPr>
            <a:r>
              <a:rPr lang="en-GB" sz="2200" b="1" dirty="0">
                <a:solidFill>
                  <a:schemeClr val="bg2"/>
                </a:solidFill>
                <a:effectLst/>
                <a:latin typeface="Arial" panose="020B0604020202020204" pitchFamily="34" charset="0"/>
                <a:cs typeface="Arial" panose="020B0604020202020204" pitchFamily="34" charset="0"/>
              </a:rPr>
              <a:t>Continual development of new and improved flexible packaging designs and materials </a:t>
            </a:r>
            <a:endParaRPr lang="en-GB" sz="2200" dirty="0">
              <a:solidFill>
                <a:schemeClr val="bg2"/>
              </a:solidFill>
              <a:effectLst/>
              <a:latin typeface="Arial" panose="020B0604020202020204" pitchFamily="34" charset="0"/>
              <a:cs typeface="Arial" panose="020B0604020202020204" pitchFamily="34" charset="0"/>
            </a:endParaRPr>
          </a:p>
          <a:p>
            <a:pPr>
              <a:buClr>
                <a:schemeClr val="bg2"/>
              </a:buClr>
              <a:buFont typeface="Arial" panose="020B0604020202020204" pitchFamily="34" charset="0"/>
              <a:buChar char="•"/>
            </a:pPr>
            <a:r>
              <a:rPr lang="en-GB" sz="2200" b="1" dirty="0">
                <a:solidFill>
                  <a:schemeClr val="bg2"/>
                </a:solidFill>
                <a:effectLst/>
                <a:latin typeface="Arial" panose="020B0604020202020204" pitchFamily="34" charset="0"/>
                <a:cs typeface="Arial" panose="020B0604020202020204" pitchFamily="34" charset="0"/>
              </a:rPr>
              <a:t>Growing consumer focus on convenience </a:t>
            </a:r>
            <a:endParaRPr lang="en-GB" sz="2200" dirty="0">
              <a:solidFill>
                <a:schemeClr val="bg2"/>
              </a:solidFill>
              <a:effectLst/>
              <a:latin typeface="Arial" panose="020B0604020202020204" pitchFamily="34" charset="0"/>
              <a:cs typeface="Arial" panose="020B0604020202020204" pitchFamily="34" charset="0"/>
            </a:endParaRPr>
          </a:p>
          <a:p>
            <a:pPr marL="0" indent="0" eaLnBrk="1" hangingPunct="1">
              <a:buClrTx/>
              <a:buNone/>
            </a:pPr>
            <a:endParaRPr lang="en-US" altLang="en-US" sz="1800" b="1" dirty="0">
              <a:solidFill>
                <a:schemeClr val="bg2"/>
              </a:solidFill>
              <a:effectLst/>
              <a:latin typeface="Arial" panose="020B0604020202020204" pitchFamily="34" charset="0"/>
              <a:cs typeface="Arial" panose="020B0604020202020204" pitchFamily="34" charset="0"/>
            </a:endParaRPr>
          </a:p>
          <a:p>
            <a:pPr eaLnBrk="1" hangingPunct="1">
              <a:buClrTx/>
              <a:buFont typeface="Wingdings" pitchFamily="2" charset="2"/>
              <a:buChar char="v"/>
            </a:pPr>
            <a:endParaRPr lang="en-US" altLang="en-US" sz="2400" b="1" dirty="0">
              <a:solidFill>
                <a:schemeClr val="bg2"/>
              </a:solidFill>
              <a:effectLst/>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86F909F-2C8E-2B48-AEC0-E78E4833443B}"/>
              </a:ext>
            </a:extLst>
          </p:cNvPr>
          <p:cNvSpPr>
            <a:spLocks noGrp="1"/>
          </p:cNvSpPr>
          <p:nvPr>
            <p:ph type="title"/>
          </p:nvPr>
        </p:nvSpPr>
        <p:spPr>
          <a:xfrm>
            <a:off x="457200" y="188640"/>
            <a:ext cx="8229600" cy="216173"/>
          </a:xfrm>
        </p:spPr>
        <p:txBody>
          <a:bodyPr/>
          <a:lstStyle/>
          <a:p>
            <a:pPr>
              <a:defRPr/>
            </a:pPr>
            <a:r>
              <a:rPr lang="en-US" sz="2400" dirty="0">
                <a:solidFill>
                  <a:schemeClr val="tx2">
                    <a:lumMod val="50000"/>
                  </a:schemeClr>
                </a:solidFill>
                <a:effectLst/>
                <a:latin typeface="Arial" charset="0"/>
              </a:rPr>
              <a:t>DEPOLYMERIZATION PROCESSES FOR POLYESTERS</a:t>
            </a:r>
          </a:p>
        </p:txBody>
      </p:sp>
      <p:sp>
        <p:nvSpPr>
          <p:cNvPr id="93186" name="Content Placeholder 2">
            <a:extLst>
              <a:ext uri="{FF2B5EF4-FFF2-40B4-BE49-F238E27FC236}">
                <a16:creationId xmlns:a16="http://schemas.microsoft.com/office/drawing/2014/main" id="{3E247897-3A9C-DD43-A192-FA877CD1FDAC}"/>
              </a:ext>
            </a:extLst>
          </p:cNvPr>
          <p:cNvSpPr>
            <a:spLocks noGrp="1" noChangeArrowheads="1"/>
          </p:cNvSpPr>
          <p:nvPr>
            <p:ph idx="1"/>
          </p:nvPr>
        </p:nvSpPr>
        <p:spPr>
          <a:xfrm>
            <a:off x="179388" y="116632"/>
            <a:ext cx="8928100" cy="6741367"/>
          </a:xfrm>
        </p:spPr>
        <p:txBody>
          <a:bodyPr/>
          <a:lstStyle/>
          <a:p>
            <a:pPr marL="0" indent="0" eaLnBrk="1" hangingPunct="1">
              <a:buClrTx/>
              <a:buNone/>
              <a:defRPr/>
            </a:pPr>
            <a:endParaRPr lang="en-US" altLang="en-US" sz="2000" b="1" dirty="0">
              <a:solidFill>
                <a:schemeClr val="bg2"/>
              </a:solidFill>
              <a:effectLst/>
              <a:latin typeface="Arial" panose="020B0604020202020204" pitchFamily="34" charset="0"/>
            </a:endParaRPr>
          </a:p>
          <a:p>
            <a:pPr eaLnBrk="1" hangingPunct="1">
              <a:buClrTx/>
              <a:defRPr/>
            </a:pPr>
            <a:r>
              <a:rPr lang="en-US" altLang="en-US" sz="2000" b="1" dirty="0">
                <a:solidFill>
                  <a:schemeClr val="bg2">
                    <a:lumMod val="50000"/>
                    <a:lumOff val="50000"/>
                  </a:schemeClr>
                </a:solidFill>
                <a:effectLst/>
                <a:latin typeface="Arial" panose="020B0604020202020204" pitchFamily="34" charset="0"/>
              </a:rPr>
              <a:t>IBM VOLCAT PROCESS</a:t>
            </a:r>
            <a:endParaRPr lang="en-US" altLang="en-US" sz="2000" b="1" dirty="0">
              <a:solidFill>
                <a:schemeClr val="bg2"/>
              </a:solidFill>
              <a:effectLst/>
              <a:latin typeface="Arial" panose="020B0604020202020204" pitchFamily="34" charset="0"/>
            </a:endParaRPr>
          </a:p>
          <a:p>
            <a:pPr eaLnBrk="1" hangingPunct="1">
              <a:buClrTx/>
              <a:defRPr/>
            </a:pPr>
            <a:r>
              <a:rPr lang="en-US" altLang="en-US" sz="2000" b="1" dirty="0">
                <a:solidFill>
                  <a:schemeClr val="bg2"/>
                </a:solidFill>
                <a:effectLst/>
                <a:latin typeface="Arial" panose="020B0604020202020204" pitchFamily="34" charset="0"/>
              </a:rPr>
              <a:t>Inexpensive volatile organoamine nucleophilic catalyst digests PET waste at 190°C under pressure.  Catalyst recovered (no waste).</a:t>
            </a:r>
          </a:p>
          <a:p>
            <a:pPr eaLnBrk="1" hangingPunct="1">
              <a:buClrTx/>
              <a:defRPr/>
            </a:pPr>
            <a:r>
              <a:rPr lang="en-US" altLang="en-US" sz="2000" b="1" dirty="0">
                <a:solidFill>
                  <a:schemeClr val="bg2"/>
                </a:solidFill>
                <a:effectLst/>
                <a:latin typeface="Arial" panose="020B0604020202020204" pitchFamily="34" charset="0"/>
              </a:rPr>
              <a:t>Fast and selective, contaminants separated out, presently lab scale  </a:t>
            </a:r>
          </a:p>
          <a:p>
            <a:pPr eaLnBrk="1" hangingPunct="1">
              <a:buClrTx/>
              <a:buSzPct val="120000"/>
              <a:buFont typeface="Wingdings" pitchFamily="2" charset="2"/>
              <a:buChar char="§"/>
              <a:defRPr/>
            </a:pPr>
            <a:r>
              <a:rPr lang="en-US" altLang="en-US" sz="2000" b="1" dirty="0">
                <a:solidFill>
                  <a:srgbClr val="0000FF"/>
                </a:solidFill>
                <a:effectLst/>
                <a:latin typeface="Arial" panose="020B0604020202020204" pitchFamily="34" charset="0"/>
              </a:rPr>
              <a:t>IONIQA/UNILEVER/INDORAMA/COCA-COLA PROCESS</a:t>
            </a:r>
          </a:p>
          <a:p>
            <a:pPr eaLnBrk="1" hangingPunct="1">
              <a:buClrTx/>
              <a:defRPr/>
            </a:pPr>
            <a:r>
              <a:rPr lang="en-US" altLang="en-US" sz="2000" b="1" dirty="0">
                <a:solidFill>
                  <a:schemeClr val="bg2"/>
                </a:solidFill>
                <a:effectLst/>
                <a:latin typeface="Arial" panose="020B0604020202020204" pitchFamily="34" charset="0"/>
              </a:rPr>
              <a:t>Catalytic PET depolymerization, 10 Ktpa industrial plant Netherlands. </a:t>
            </a:r>
          </a:p>
          <a:p>
            <a:pPr eaLnBrk="1" hangingPunct="1">
              <a:buClrTx/>
              <a:defRPr/>
            </a:pPr>
            <a:r>
              <a:rPr lang="en-US" sz="2000" b="1" dirty="0">
                <a:solidFill>
                  <a:schemeClr val="tx2">
                    <a:lumMod val="50000"/>
                  </a:schemeClr>
                </a:solidFill>
                <a:effectLst/>
                <a:latin typeface="Arial" charset="0"/>
              </a:rPr>
              <a:t>EASTMAN GLYCOLYSIS AND METHANOLYSIS PROCESSES</a:t>
            </a:r>
          </a:p>
          <a:p>
            <a:pPr eaLnBrk="1" hangingPunct="1">
              <a:buClrTx/>
              <a:buSzPct val="120000"/>
              <a:buFont typeface="Wingdings" pitchFamily="2" charset="2"/>
              <a:buChar char="§"/>
              <a:defRPr/>
            </a:pPr>
            <a:r>
              <a:rPr lang="en-US" sz="2000" b="1" dirty="0">
                <a:solidFill>
                  <a:schemeClr val="bg2"/>
                </a:solidFill>
                <a:effectLst/>
                <a:latin typeface="Arial" charset="0"/>
              </a:rPr>
              <a:t>Waste polyesters converted to monomers.  Pilot plant in operation, 100 Ktpa commercial plant in 2022.  </a:t>
            </a:r>
            <a:r>
              <a:rPr lang="en-US" sz="2000" b="1" dirty="0" err="1">
                <a:solidFill>
                  <a:schemeClr val="bg2"/>
                </a:solidFill>
                <a:effectLst/>
                <a:latin typeface="Arial" charset="0"/>
              </a:rPr>
              <a:t>Tritan</a:t>
            </a:r>
            <a:r>
              <a:rPr lang="en-US" sz="2000" b="1" dirty="0">
                <a:solidFill>
                  <a:schemeClr val="bg2"/>
                </a:solidFill>
                <a:effectLst/>
                <a:latin typeface="Arial" charset="0"/>
              </a:rPr>
              <a:t> Renew using 25-50% chemically recycled components now being commercialized. </a:t>
            </a:r>
          </a:p>
          <a:p>
            <a:pPr eaLnBrk="1" hangingPunct="1">
              <a:buClrTx/>
              <a:buSzPct val="120000"/>
              <a:buFont typeface="Wingdings" pitchFamily="2" charset="2"/>
              <a:buChar char="§"/>
              <a:defRPr/>
            </a:pPr>
            <a:r>
              <a:rPr lang="en-US" sz="2000" b="1" dirty="0">
                <a:solidFill>
                  <a:schemeClr val="tx2">
                    <a:lumMod val="50000"/>
                  </a:schemeClr>
                </a:solidFill>
                <a:effectLst/>
                <a:latin typeface="Arial" charset="0"/>
              </a:rPr>
              <a:t>LOOP INDUSTRIES/SUEZ</a:t>
            </a:r>
          </a:p>
          <a:p>
            <a:pPr eaLnBrk="1" hangingPunct="1">
              <a:buClrTx/>
              <a:buSzPct val="120000"/>
              <a:buFont typeface="Wingdings" pitchFamily="2" charset="2"/>
              <a:buChar char="§"/>
              <a:defRPr/>
            </a:pPr>
            <a:r>
              <a:rPr lang="en-US" sz="2000" b="1" dirty="0">
                <a:solidFill>
                  <a:schemeClr val="bg2"/>
                </a:solidFill>
                <a:effectLst/>
                <a:latin typeface="Arial" charset="0"/>
              </a:rPr>
              <a:t>Claimed low energy, low temperature, no pressure depolymerization but controversial.  Commercial plant projected in Europe 2023. </a:t>
            </a:r>
          </a:p>
          <a:p>
            <a:pPr eaLnBrk="1" hangingPunct="1">
              <a:buClrTx/>
              <a:buSzPct val="120000"/>
              <a:buFont typeface="Wingdings" pitchFamily="2" charset="2"/>
              <a:buChar char="§"/>
              <a:defRPr/>
            </a:pPr>
            <a:r>
              <a:rPr lang="en-US" sz="2000" b="1" dirty="0">
                <a:solidFill>
                  <a:schemeClr val="tx2">
                    <a:lumMod val="50000"/>
                  </a:schemeClr>
                </a:solidFill>
                <a:effectLst/>
                <a:latin typeface="Arial" charset="0"/>
              </a:rPr>
              <a:t>Gr3N DEMETO PROCESS</a:t>
            </a:r>
          </a:p>
          <a:p>
            <a:pPr eaLnBrk="1" hangingPunct="1">
              <a:buClrTx/>
              <a:buSzPct val="110000"/>
              <a:buFont typeface="Wingdings" pitchFamily="2" charset="2"/>
              <a:buChar char="§"/>
              <a:defRPr/>
            </a:pPr>
            <a:r>
              <a:rPr lang="en-US" sz="2000" b="1" dirty="0">
                <a:solidFill>
                  <a:schemeClr val="bg2"/>
                </a:solidFill>
                <a:effectLst/>
                <a:latin typeface="Arial" charset="0"/>
              </a:rPr>
              <a:t>Fast microwave-assisted depolymerization with improved economics  </a:t>
            </a:r>
          </a:p>
          <a:p>
            <a:pPr eaLnBrk="1" hangingPunct="1">
              <a:buClr>
                <a:schemeClr val="bg2">
                  <a:lumMod val="50000"/>
                  <a:lumOff val="50000"/>
                </a:schemeClr>
              </a:buClr>
              <a:buSzPct val="120000"/>
              <a:buFont typeface="Wingdings" pitchFamily="2" charset="2"/>
              <a:buChar char="§"/>
              <a:defRPr/>
            </a:pPr>
            <a:r>
              <a:rPr lang="en-US" sz="2000" b="1" dirty="0">
                <a:solidFill>
                  <a:schemeClr val="tx2">
                    <a:lumMod val="50000"/>
                  </a:schemeClr>
                </a:solidFill>
                <a:effectLst/>
                <a:latin typeface="Arial" charset="0"/>
              </a:rPr>
              <a:t>CARBIOS ENZYMATIC BIORECYCLING PROCESS</a:t>
            </a:r>
          </a:p>
          <a:p>
            <a:pPr eaLnBrk="1" hangingPunct="1">
              <a:buClrTx/>
              <a:buSzPct val="120000"/>
              <a:buFont typeface="Wingdings" pitchFamily="2" charset="2"/>
              <a:buChar char="§"/>
              <a:defRPr/>
            </a:pPr>
            <a:r>
              <a:rPr lang="en-US" sz="2000" b="1" dirty="0">
                <a:solidFill>
                  <a:schemeClr val="bg2"/>
                </a:solidFill>
                <a:effectLst/>
                <a:latin typeface="Arial" charset="0"/>
              </a:rPr>
              <a:t>High specificity enzymatic PET depolymerization (90%/10hours/72℃)   Demonstration plant Lyon, France operating 2021; commercial 2025</a:t>
            </a:r>
          </a:p>
          <a:p>
            <a:pPr eaLnBrk="1" hangingPunct="1">
              <a:buClrTx/>
              <a:buSzPct val="120000"/>
              <a:buFont typeface="Wingdings" pitchFamily="2" charset="2"/>
              <a:buChar char="§"/>
              <a:defRPr/>
            </a:pPr>
            <a:endParaRPr lang="en-US" sz="2000" b="1" dirty="0">
              <a:solidFill>
                <a:schemeClr val="bg2"/>
              </a:solidFill>
              <a:effectLst/>
              <a:latin typeface="Arial" charset="0"/>
            </a:endParaRPr>
          </a:p>
          <a:p>
            <a:pPr eaLnBrk="1" hangingPunct="1">
              <a:buClrTx/>
              <a:buSzPct val="120000"/>
              <a:buFont typeface="Wingdings" pitchFamily="2" charset="2"/>
              <a:buChar char="§"/>
              <a:defRPr/>
            </a:pPr>
            <a:endParaRPr lang="en-US" sz="2000" b="1" dirty="0">
              <a:solidFill>
                <a:schemeClr val="bg2"/>
              </a:solidFill>
              <a:effectLst/>
              <a:latin typeface="Arial" charset="0"/>
            </a:endParaRPr>
          </a:p>
          <a:p>
            <a:pPr eaLnBrk="1" hangingPunct="1">
              <a:buClrTx/>
              <a:buSzPct val="120000"/>
              <a:buFont typeface="Wingdings" pitchFamily="2" charset="2"/>
              <a:buChar char="§"/>
              <a:defRPr/>
            </a:pPr>
            <a:endParaRPr lang="en-US" sz="2000" b="1" dirty="0">
              <a:solidFill>
                <a:schemeClr val="bg2"/>
              </a:solidFill>
              <a:effectLst/>
              <a:latin typeface="Arial" charset="0"/>
            </a:endParaRPr>
          </a:p>
          <a:p>
            <a:pPr marL="0" indent="0" eaLnBrk="1" hangingPunct="1">
              <a:buClrTx/>
              <a:buFont typeface="Wingdings" pitchFamily="2" charset="2"/>
              <a:buNone/>
              <a:defRPr/>
            </a:pPr>
            <a:r>
              <a:rPr lang="en-US" sz="2000" b="1" dirty="0">
                <a:solidFill>
                  <a:schemeClr val="bg2"/>
                </a:solidFill>
                <a:effectLst/>
                <a:latin typeface="Arial" charset="0"/>
              </a:rPr>
              <a:t>     </a:t>
            </a:r>
          </a:p>
          <a:p>
            <a:pPr marL="0" indent="0" eaLnBrk="1" hangingPunct="1">
              <a:buClrTx/>
              <a:buNone/>
              <a:defRPr/>
            </a:pPr>
            <a:endParaRPr lang="en-US" altLang="en-US" sz="2000" b="1" dirty="0">
              <a:solidFill>
                <a:schemeClr val="bg2"/>
              </a:solidFill>
              <a:effectLst/>
              <a:latin typeface="Arial" panose="020B0604020202020204" pitchFamily="34" charset="0"/>
            </a:endParaRPr>
          </a:p>
          <a:p>
            <a:pPr eaLnBrk="1" hangingPunct="1">
              <a:buClrTx/>
              <a:defRPr/>
            </a:pPr>
            <a:endParaRPr lang="en-US" altLang="en-US" sz="2000" b="1" dirty="0">
              <a:solidFill>
                <a:schemeClr val="bg2"/>
              </a:solidFill>
              <a:effectLst/>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B72B0AA-2F05-4E48-93E7-FB79FCA136B2}"/>
              </a:ext>
            </a:extLst>
          </p:cNvPr>
          <p:cNvSpPr>
            <a:spLocks noGrp="1"/>
          </p:cNvSpPr>
          <p:nvPr>
            <p:ph type="title"/>
          </p:nvPr>
        </p:nvSpPr>
        <p:spPr>
          <a:xfrm>
            <a:off x="179512" y="274638"/>
            <a:ext cx="8507288" cy="417512"/>
          </a:xfrm>
        </p:spPr>
        <p:txBody>
          <a:bodyPr/>
          <a:lstStyle/>
          <a:p>
            <a:pPr>
              <a:defRPr/>
            </a:pPr>
            <a:r>
              <a:rPr lang="en-US" sz="2800" dirty="0">
                <a:solidFill>
                  <a:schemeClr val="tx2">
                    <a:lumMod val="50000"/>
                  </a:schemeClr>
                </a:solidFill>
                <a:effectLst/>
                <a:latin typeface="Arial" charset="0"/>
              </a:rPr>
              <a:t>CHEMICAL RECYCLING: NOVOLOOP  PROCESS</a:t>
            </a:r>
          </a:p>
        </p:txBody>
      </p:sp>
      <p:sp>
        <p:nvSpPr>
          <p:cNvPr id="49155" name="Content Placeholder 2">
            <a:extLst>
              <a:ext uri="{FF2B5EF4-FFF2-40B4-BE49-F238E27FC236}">
                <a16:creationId xmlns:a16="http://schemas.microsoft.com/office/drawing/2014/main" id="{17B4EE97-53FA-1942-8034-CDA37858FF7D}"/>
              </a:ext>
            </a:extLst>
          </p:cNvPr>
          <p:cNvSpPr>
            <a:spLocks noGrp="1"/>
          </p:cNvSpPr>
          <p:nvPr>
            <p:ph idx="1"/>
          </p:nvPr>
        </p:nvSpPr>
        <p:spPr>
          <a:xfrm>
            <a:off x="323850" y="908050"/>
            <a:ext cx="8712200" cy="5689600"/>
          </a:xfrm>
        </p:spPr>
        <p:txBody>
          <a:bodyPr/>
          <a:lstStyle/>
          <a:p>
            <a:pPr eaLnBrk="1" hangingPunct="1">
              <a:buClrTx/>
              <a:buSzPct val="130000"/>
              <a:buFont typeface="Wingdings" pitchFamily="2" charset="2"/>
              <a:buChar char="§"/>
            </a:pPr>
            <a:endParaRPr lang="en-US" altLang="en-US" sz="2000" b="1" dirty="0">
              <a:solidFill>
                <a:schemeClr val="bg2"/>
              </a:solidFill>
              <a:effectLst/>
              <a:latin typeface="Arial" panose="020B0604020202020204" pitchFamily="34" charset="0"/>
            </a:endParaRPr>
          </a:p>
          <a:p>
            <a:pPr eaLnBrk="1" hangingPunct="1">
              <a:buClrTx/>
              <a:buSzPct val="130000"/>
              <a:buFont typeface="Wingdings" pitchFamily="2" charset="2"/>
              <a:buChar char="§"/>
            </a:pPr>
            <a:r>
              <a:rPr lang="en-US" altLang="en-US" sz="2000" b="1" dirty="0">
                <a:solidFill>
                  <a:schemeClr val="bg2"/>
                </a:solidFill>
                <a:effectLst/>
                <a:latin typeface="Arial" panose="020B0604020202020204" pitchFamily="34" charset="0"/>
                <a:cs typeface="Arial" panose="020B0604020202020204" pitchFamily="34" charset="0"/>
              </a:rPr>
              <a:t>Startup California company (</a:t>
            </a:r>
            <a:r>
              <a:rPr lang="en-US" altLang="en-US" sz="2000" b="1" dirty="0" err="1">
                <a:solidFill>
                  <a:srgbClr val="0033CC"/>
                </a:solidFill>
                <a:effectLst/>
                <a:latin typeface="Arial" panose="020B0604020202020204" pitchFamily="34" charset="0"/>
                <a:cs typeface="Arial" panose="020B0604020202020204" pitchFamily="34" charset="0"/>
              </a:rPr>
              <a:t>www.novoloop.com</a:t>
            </a:r>
            <a:r>
              <a:rPr lang="en-US" altLang="en-US" sz="2000" b="1" dirty="0">
                <a:solidFill>
                  <a:schemeClr val="bg2"/>
                </a:solidFill>
                <a:effectLst/>
                <a:latin typeface="Arial" panose="020B0604020202020204" pitchFamily="34" charset="0"/>
                <a:cs typeface="Arial" panose="020B0604020202020204" pitchFamily="34" charset="0"/>
              </a:rPr>
              <a:t>)</a:t>
            </a:r>
            <a:endParaRPr lang="en-US" altLang="en-US" sz="2000" b="1" dirty="0">
              <a:solidFill>
                <a:srgbClr val="0033CC"/>
              </a:solidFill>
              <a:effectLst/>
              <a:latin typeface="Arial" panose="020B0604020202020204" pitchFamily="34" charset="0"/>
              <a:cs typeface="Arial" panose="020B0604020202020204" pitchFamily="34" charset="0"/>
            </a:endParaRPr>
          </a:p>
          <a:p>
            <a:pPr eaLnBrk="1" hangingPunct="1">
              <a:buClrTx/>
            </a:pPr>
            <a:r>
              <a:rPr lang="en-GB" sz="2000" b="1" dirty="0">
                <a:solidFill>
                  <a:schemeClr val="bg2"/>
                </a:solidFill>
                <a:effectLst/>
                <a:latin typeface="Arial" panose="020B0604020202020204" pitchFamily="34" charset="0"/>
                <a:cs typeface="Arial" panose="020B0604020202020204" pitchFamily="34" charset="0"/>
              </a:rPr>
              <a:t>Accelerated Thermal Oxidative Decomposition (ATOD</a:t>
            </a:r>
            <a:r>
              <a:rPr lang="en-GB" sz="2000" b="1" baseline="30000" dirty="0">
                <a:solidFill>
                  <a:schemeClr val="bg2"/>
                </a:solidFill>
                <a:effectLst/>
                <a:latin typeface="Arial" panose="020B0604020202020204" pitchFamily="34" charset="0"/>
                <a:cs typeface="Arial" panose="020B0604020202020204" pitchFamily="34" charset="0"/>
              </a:rPr>
              <a:t>TM</a:t>
            </a:r>
            <a:r>
              <a:rPr lang="en-GB" sz="2000" b="1" dirty="0">
                <a:solidFill>
                  <a:schemeClr val="bg2"/>
                </a:solidFill>
                <a:effectLst/>
                <a:latin typeface="Arial" panose="020B0604020202020204" pitchFamily="34" charset="0"/>
                <a:cs typeface="Arial" panose="020B0604020202020204" pitchFamily="34" charset="0"/>
              </a:rPr>
              <a:t>) recycling process for PE (HDPE, LDPE and LLDPE) </a:t>
            </a:r>
            <a:r>
              <a:rPr lang="en-US" altLang="en-US" sz="2000" b="1" dirty="0">
                <a:solidFill>
                  <a:schemeClr val="bg2"/>
                </a:solidFill>
                <a:effectLst/>
                <a:latin typeface="Arial" panose="020B0604020202020204" pitchFamily="34" charset="0"/>
                <a:cs typeface="Arial" panose="020B0604020202020204" pitchFamily="34" charset="0"/>
              </a:rPr>
              <a:t>involving: </a:t>
            </a:r>
          </a:p>
          <a:p>
            <a:pPr eaLnBrk="1" hangingPunct="1">
              <a:buClrTx/>
              <a:buFont typeface="Arial" panose="020B0604020202020204" pitchFamily="34" charset="0"/>
              <a:buChar char="•"/>
            </a:pPr>
            <a:r>
              <a:rPr lang="en-US" altLang="en-US" sz="2000" b="1" dirty="0">
                <a:solidFill>
                  <a:schemeClr val="bg2"/>
                </a:solidFill>
                <a:effectLst/>
                <a:latin typeface="Arial" panose="020B0604020202020204" pitchFamily="34" charset="0"/>
                <a:cs typeface="Arial" panose="020B0604020202020204" pitchFamily="34" charset="0"/>
              </a:rPr>
              <a:t>Initial oxidation using dual catalyst system at</a:t>
            </a:r>
            <a:r>
              <a:rPr lang="en-GB" sz="2000" b="1" dirty="0">
                <a:solidFill>
                  <a:schemeClr val="bg2"/>
                </a:solidFill>
                <a:effectLst/>
                <a:latin typeface="Arial" panose="020B0604020202020204" pitchFamily="34" charset="0"/>
                <a:cs typeface="Arial" panose="020B0604020202020204" pitchFamily="34" charset="0"/>
              </a:rPr>
              <a:t> 120ºC</a:t>
            </a:r>
            <a:r>
              <a:rPr lang="en-US" altLang="en-US" sz="2000" b="1" dirty="0">
                <a:solidFill>
                  <a:schemeClr val="bg2"/>
                </a:solidFill>
                <a:effectLst/>
                <a:latin typeface="Arial" panose="020B0604020202020204" pitchFamily="34" charset="0"/>
                <a:cs typeface="Arial" panose="020B0604020202020204" pitchFamily="34" charset="0"/>
              </a:rPr>
              <a:t> and atmospheric pressure makes low molecular weight functionalized organic species including alcohols, aldehydes, ketones and diacids</a:t>
            </a:r>
          </a:p>
          <a:p>
            <a:pPr eaLnBrk="1" hangingPunct="1">
              <a:buClrTx/>
              <a:buFont typeface="Arial" panose="020B0604020202020204" pitchFamily="34" charset="0"/>
              <a:buChar char="•"/>
            </a:pPr>
            <a:r>
              <a:rPr lang="en-US" altLang="en-US" sz="2000" b="1" dirty="0">
                <a:solidFill>
                  <a:schemeClr val="bg2"/>
                </a:solidFill>
                <a:effectLst/>
                <a:latin typeface="Arial" panose="020B0604020202020204" pitchFamily="34" charset="0"/>
                <a:cs typeface="Arial" panose="020B0604020202020204" pitchFamily="34" charset="0"/>
              </a:rPr>
              <a:t>Highly active oxidation systems remove PE additives such as slip agents, antioxidants and processing aids</a:t>
            </a:r>
          </a:p>
          <a:p>
            <a:pPr eaLnBrk="1" hangingPunct="1">
              <a:buClrTx/>
              <a:buFont typeface="Arial" panose="020B0604020202020204" pitchFamily="34" charset="0"/>
              <a:buChar char="•"/>
            </a:pPr>
            <a:r>
              <a:rPr lang="en-US" altLang="en-US" sz="2000" b="1" dirty="0">
                <a:solidFill>
                  <a:schemeClr val="bg2"/>
                </a:solidFill>
                <a:effectLst/>
                <a:latin typeface="Arial" panose="020B0604020202020204" pitchFamily="34" charset="0"/>
                <a:cs typeface="Arial" panose="020B0604020202020204" pitchFamily="34" charset="0"/>
              </a:rPr>
              <a:t>Produces C</a:t>
            </a:r>
            <a:r>
              <a:rPr lang="en-US" altLang="en-US" sz="2000" b="1" baseline="-25000" dirty="0">
                <a:solidFill>
                  <a:schemeClr val="bg2"/>
                </a:solidFill>
                <a:effectLst/>
                <a:latin typeface="Arial" panose="020B0604020202020204" pitchFamily="34" charset="0"/>
                <a:cs typeface="Arial" panose="020B0604020202020204" pitchFamily="34" charset="0"/>
              </a:rPr>
              <a:t>2 </a:t>
            </a:r>
            <a:r>
              <a:rPr lang="en-US" altLang="en-US" sz="2000" b="1" dirty="0">
                <a:solidFill>
                  <a:schemeClr val="bg2"/>
                </a:solidFill>
                <a:effectLst/>
                <a:latin typeface="Arial" panose="020B0604020202020204" pitchFamily="34" charset="0"/>
                <a:cs typeface="Arial" panose="020B0604020202020204" pitchFamily="34" charset="0"/>
              </a:rPr>
              <a:t>– C</a:t>
            </a:r>
            <a:r>
              <a:rPr lang="en-US" altLang="en-US" sz="2000" b="1" baseline="-25000" dirty="0">
                <a:solidFill>
                  <a:schemeClr val="bg2"/>
                </a:solidFill>
                <a:effectLst/>
                <a:latin typeface="Arial" panose="020B0604020202020204" pitchFamily="34" charset="0"/>
                <a:cs typeface="Arial" panose="020B0604020202020204" pitchFamily="34" charset="0"/>
              </a:rPr>
              <a:t>10 </a:t>
            </a:r>
            <a:r>
              <a:rPr lang="en-US" altLang="en-US" sz="2000" b="1" dirty="0">
                <a:solidFill>
                  <a:schemeClr val="bg2"/>
                </a:solidFill>
                <a:effectLst/>
                <a:latin typeface="Arial" panose="020B0604020202020204" pitchFamily="34" charset="0"/>
                <a:cs typeface="Arial" panose="020B0604020202020204" pitchFamily="34" charset="0"/>
              </a:rPr>
              <a:t>dicarboxylic acids at 90% yield based on PE.  Diacid ratio is tuned by oxidant/PE ratio</a:t>
            </a:r>
          </a:p>
          <a:p>
            <a:pPr eaLnBrk="1" hangingPunct="1">
              <a:buClrTx/>
              <a:buFont typeface="Arial" panose="020B0604020202020204" pitchFamily="34" charset="0"/>
              <a:buChar char="•"/>
            </a:pPr>
            <a:r>
              <a:rPr lang="en-US" altLang="en-US" sz="2000" b="1" dirty="0">
                <a:solidFill>
                  <a:schemeClr val="bg2"/>
                </a:solidFill>
                <a:effectLst/>
                <a:latin typeface="Arial" panose="020B0604020202020204" pitchFamily="34" charset="0"/>
                <a:cs typeface="Arial" panose="020B0604020202020204" pitchFamily="34" charset="0"/>
              </a:rPr>
              <a:t>Present emphasis is making high value products from diacids, particularly conversion to polyester polyols and then thermoplastic polyurethane elastomers with up to 45% recycled content</a:t>
            </a:r>
          </a:p>
          <a:p>
            <a:pPr eaLnBrk="1" hangingPunct="1">
              <a:buClrTx/>
              <a:buSzPct val="130000"/>
              <a:buFont typeface="Wingdings" pitchFamily="2" charset="2"/>
              <a:buChar char="§"/>
            </a:pPr>
            <a:r>
              <a:rPr lang="en-US" altLang="en-US" sz="2000" b="1" dirty="0">
                <a:solidFill>
                  <a:schemeClr val="bg2"/>
                </a:solidFill>
                <a:effectLst/>
                <a:latin typeface="Arial" panose="020B0604020202020204" pitchFamily="34" charset="0"/>
                <a:cs typeface="Arial" panose="020B0604020202020204" pitchFamily="34" charset="0"/>
              </a:rPr>
              <a:t>Current work is aimed at post-consumer PE film from MRFs </a:t>
            </a:r>
          </a:p>
          <a:p>
            <a:pPr eaLnBrk="1" hangingPunct="1">
              <a:buClrTx/>
              <a:buSzPct val="130000"/>
              <a:buFont typeface="Wingdings" pitchFamily="2" charset="2"/>
              <a:buChar char="§"/>
            </a:pPr>
            <a:r>
              <a:rPr lang="en-US" altLang="en-US" sz="2000" b="1" dirty="0">
                <a:solidFill>
                  <a:schemeClr val="bg2"/>
                </a:solidFill>
                <a:effectLst/>
                <a:latin typeface="Arial" panose="020B0604020202020204" pitchFamily="34" charset="0"/>
                <a:cs typeface="Arial" panose="020B0604020202020204" pitchFamily="34" charset="0"/>
              </a:rPr>
              <a:t>Eventual goal is to make this work for multilayer systems</a:t>
            </a:r>
          </a:p>
          <a:p>
            <a:pPr eaLnBrk="1" hangingPunct="1">
              <a:buClrTx/>
              <a:buFont typeface="Wingdings" pitchFamily="2" charset="2"/>
              <a:buNone/>
            </a:pPr>
            <a:endParaRPr lang="en-US" altLang="en-US" sz="2000" b="1" dirty="0">
              <a:solidFill>
                <a:schemeClr val="bg2"/>
              </a:solidFill>
              <a:effectLst/>
              <a:latin typeface="Arial" panose="020B0604020202020204" pitchFamily="34" charset="0"/>
            </a:endParaRPr>
          </a:p>
          <a:p>
            <a:pPr eaLnBrk="1" hangingPunct="1">
              <a:buClrTx/>
            </a:pPr>
            <a:endParaRPr lang="en-US" altLang="en-US" sz="2000" b="1" dirty="0">
              <a:solidFill>
                <a:schemeClr val="bg2"/>
              </a:solidFill>
              <a:effectLst/>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0F76D6E3-0E65-1D47-99D9-77950F8ECCB6}"/>
              </a:ext>
            </a:extLst>
          </p:cNvPr>
          <p:cNvSpPr>
            <a:spLocks noGrp="1" noChangeArrowheads="1"/>
          </p:cNvSpPr>
          <p:nvPr>
            <p:ph type="title"/>
          </p:nvPr>
        </p:nvSpPr>
        <p:spPr>
          <a:xfrm>
            <a:off x="107949" y="0"/>
            <a:ext cx="8928100" cy="908720"/>
          </a:xfrm>
        </p:spPr>
        <p:txBody>
          <a:bodyPr/>
          <a:lstStyle/>
          <a:p>
            <a:r>
              <a:rPr lang="en-US" altLang="en-US" sz="2400" dirty="0">
                <a:solidFill>
                  <a:srgbClr val="0033CC"/>
                </a:solidFill>
                <a:effectLst/>
                <a:latin typeface="Arial" panose="020B0604020202020204" pitchFamily="34" charset="0"/>
              </a:rPr>
              <a:t>CHEMICAL RECYCLING: GASIFICATION, PYROLYSIS AND HYDROTHERMAL LIQUEFACTION  PROCESSES</a:t>
            </a:r>
          </a:p>
        </p:txBody>
      </p:sp>
      <p:sp>
        <p:nvSpPr>
          <p:cNvPr id="2" name="Rectangle 1">
            <a:extLst>
              <a:ext uri="{FF2B5EF4-FFF2-40B4-BE49-F238E27FC236}">
                <a16:creationId xmlns:a16="http://schemas.microsoft.com/office/drawing/2014/main" id="{452E873B-0E44-5C43-94F6-A97FB74D3625}"/>
              </a:ext>
            </a:extLst>
          </p:cNvPr>
          <p:cNvSpPr/>
          <p:nvPr/>
        </p:nvSpPr>
        <p:spPr>
          <a:xfrm>
            <a:off x="0" y="692696"/>
            <a:ext cx="9143999" cy="6370975"/>
          </a:xfrm>
          <a:prstGeom prst="rect">
            <a:avLst/>
          </a:prstGeom>
        </p:spPr>
        <p:txBody>
          <a:bodyPr wrap="square">
            <a:spAutoFit/>
          </a:bodyPr>
          <a:lstStyle/>
          <a:p>
            <a:pPr marL="342900" indent="-342900" eaLnBrk="1" hangingPunct="1">
              <a:spcBef>
                <a:spcPct val="20000"/>
              </a:spcBef>
              <a:buSzPct val="70000"/>
              <a:buFont typeface="Wingdings" panose="05000000000000000000" pitchFamily="2" charset="2"/>
              <a:buChar char="n"/>
              <a:defRPr/>
            </a:pPr>
            <a:endParaRPr lang="en-US" altLang="en-US" sz="2000" b="1" kern="0" dirty="0">
              <a:solidFill>
                <a:srgbClr val="000514"/>
              </a:solidFill>
              <a:latin typeface="Arial" panose="020B0604020202020204" pitchFamily="34" charset="0"/>
              <a:cs typeface="Arial"/>
            </a:endParaRPr>
          </a:p>
          <a:p>
            <a:pPr marL="342900" indent="-342900" eaLnBrk="1" hangingPunct="1">
              <a:spcBef>
                <a:spcPct val="20000"/>
              </a:spcBef>
              <a:buSzPct val="70000"/>
              <a:buFont typeface="Wingdings" panose="05000000000000000000" pitchFamily="2" charset="2"/>
              <a:buChar char="n"/>
              <a:defRPr/>
            </a:pPr>
            <a:r>
              <a:rPr lang="en-US" altLang="en-US" sz="2000" b="1" kern="0" dirty="0">
                <a:solidFill>
                  <a:srgbClr val="000514"/>
                </a:solidFill>
                <a:latin typeface="Arial" panose="020B0604020202020204" pitchFamily="34" charset="0"/>
                <a:cs typeface="Arial"/>
              </a:rPr>
              <a:t>Starved-oxygen or anaerobic thermal gasification, pyrolysis, plasma pyrolysis or hydrothermal liquefaction to produce naphtha feedstocks, pyrolysis oil, hydrocarbon waxes, syngas (H</a:t>
            </a:r>
            <a:r>
              <a:rPr lang="en-US" altLang="en-US" sz="2000" b="1" kern="0" baseline="-25000" dirty="0">
                <a:solidFill>
                  <a:srgbClr val="000514"/>
                </a:solidFill>
                <a:latin typeface="Arial" panose="020B0604020202020204" pitchFamily="34" charset="0"/>
                <a:cs typeface="Arial"/>
              </a:rPr>
              <a:t>2</a:t>
            </a:r>
            <a:r>
              <a:rPr lang="en-US" altLang="en-US" sz="2000" b="1" kern="0" dirty="0">
                <a:solidFill>
                  <a:srgbClr val="000514"/>
                </a:solidFill>
                <a:latin typeface="Arial" panose="020B0604020202020204" pitchFamily="34" charset="0"/>
                <a:cs typeface="Arial"/>
              </a:rPr>
              <a:t> + CO), which can be used to make new polymers, downstream chemical products or liquid fuels</a:t>
            </a:r>
          </a:p>
          <a:p>
            <a:pPr marL="342900" indent="-342900" eaLnBrk="1" hangingPunct="1">
              <a:spcBef>
                <a:spcPct val="20000"/>
              </a:spcBef>
              <a:buSzPct val="70000"/>
              <a:buFont typeface="Wingdings" panose="05000000000000000000" pitchFamily="2" charset="2"/>
              <a:buChar char="n"/>
              <a:defRPr/>
            </a:pPr>
            <a:r>
              <a:rPr lang="en-US" altLang="en-US" sz="2000" b="1" kern="0" dirty="0">
                <a:solidFill>
                  <a:srgbClr val="000514"/>
                </a:solidFill>
                <a:latin typeface="Arial" panose="020B0604020202020204" pitchFamily="34" charset="0"/>
                <a:cs typeface="Arial"/>
              </a:rPr>
              <a:t>Major application for polyolefin wastes which cannot be mechanically recycled or depolymerized to monomers</a:t>
            </a:r>
          </a:p>
          <a:p>
            <a:pPr marL="342900" indent="-342900" eaLnBrk="1" hangingPunct="1">
              <a:spcBef>
                <a:spcPct val="20000"/>
              </a:spcBef>
              <a:buSzPct val="70000"/>
              <a:buFont typeface="Wingdings" panose="05000000000000000000" pitchFamily="2" charset="2"/>
              <a:buChar char="n"/>
              <a:defRPr/>
            </a:pPr>
            <a:r>
              <a:rPr lang="en-US" altLang="en-US" sz="2000" b="1" kern="0" dirty="0">
                <a:solidFill>
                  <a:srgbClr val="000514"/>
                </a:solidFill>
                <a:latin typeface="Arial" panose="020B0604020202020204" pitchFamily="34" charset="0"/>
                <a:cs typeface="Arial"/>
              </a:rPr>
              <a:t>Advantage of these processes is that mixed packaging and plastics can be used (although PVC &amp; PET are avoided).  This largely averts the necessity to identify, sort and separate different types of packaging waste and no market needs to be found for a solid plastic recyclate  </a:t>
            </a:r>
          </a:p>
          <a:p>
            <a:pPr marL="342900" indent="-342900" eaLnBrk="1" hangingPunct="1">
              <a:spcBef>
                <a:spcPct val="20000"/>
              </a:spcBef>
              <a:buSzPct val="70000"/>
              <a:buFont typeface="Wingdings" panose="05000000000000000000" pitchFamily="2" charset="2"/>
              <a:buChar char="n"/>
              <a:defRPr/>
            </a:pPr>
            <a:r>
              <a:rPr lang="en-US" altLang="en-US" sz="2000" b="1" dirty="0">
                <a:solidFill>
                  <a:schemeClr val="bg2"/>
                </a:solidFill>
                <a:latin typeface="Arial" panose="020B0604020202020204" pitchFamily="34" charset="0"/>
              </a:rPr>
              <a:t>Disadvantage that some NGOs and consumers do not consider this true recycling and processes are controversial</a:t>
            </a:r>
            <a:endParaRPr lang="en-US" altLang="en-US" sz="2000" b="1" kern="0" dirty="0">
              <a:solidFill>
                <a:srgbClr val="000514"/>
              </a:solidFill>
              <a:latin typeface="Arial" panose="020B0604020202020204" pitchFamily="34" charset="0"/>
              <a:cs typeface="Arial"/>
            </a:endParaRPr>
          </a:p>
          <a:p>
            <a:pPr marL="342900" indent="-342900" eaLnBrk="1" hangingPunct="1">
              <a:spcBef>
                <a:spcPct val="20000"/>
              </a:spcBef>
              <a:buSzPct val="70000"/>
              <a:defRPr/>
            </a:pPr>
            <a:r>
              <a:rPr lang="en-US" altLang="en-US" sz="2000" b="1" kern="0" dirty="0">
                <a:solidFill>
                  <a:srgbClr val="000514"/>
                </a:solidFill>
                <a:latin typeface="Arial" panose="020B0604020202020204" pitchFamily="34" charset="0"/>
                <a:cs typeface="Arial"/>
              </a:rPr>
              <a:t>IMPORTANT NOTE:</a:t>
            </a:r>
          </a:p>
          <a:p>
            <a:pPr marL="342900" indent="-342900" eaLnBrk="1" hangingPunct="1">
              <a:spcBef>
                <a:spcPct val="20000"/>
              </a:spcBef>
              <a:buSzPct val="70000"/>
              <a:buFont typeface="Wingdings" panose="05000000000000000000" pitchFamily="2" charset="2"/>
              <a:buChar char="n"/>
              <a:defRPr/>
            </a:pPr>
            <a:r>
              <a:rPr lang="en-US" altLang="en-US" sz="2000" b="1" kern="0" dirty="0">
                <a:solidFill>
                  <a:srgbClr val="000514"/>
                </a:solidFill>
                <a:latin typeface="Arial" panose="020B0604020202020204" pitchFamily="34" charset="0"/>
                <a:cs typeface="Arial"/>
              </a:rPr>
              <a:t>Vital to recognize that these processes are quite different from incineration (an aerobic process producing CO</a:t>
            </a:r>
            <a:r>
              <a:rPr lang="en-US" altLang="en-US" sz="2000" b="1" kern="0" baseline="-25000" dirty="0">
                <a:solidFill>
                  <a:srgbClr val="000514"/>
                </a:solidFill>
                <a:latin typeface="Arial" panose="020B0604020202020204" pitchFamily="34" charset="0"/>
                <a:cs typeface="Arial"/>
              </a:rPr>
              <a:t>2</a:t>
            </a:r>
            <a:r>
              <a:rPr lang="en-US" altLang="en-US" sz="2000" b="1" kern="0" dirty="0">
                <a:solidFill>
                  <a:srgbClr val="000514"/>
                </a:solidFill>
                <a:latin typeface="Arial" panose="020B0604020202020204" pitchFamily="34" charset="0"/>
                <a:cs typeface="Arial"/>
              </a:rPr>
              <a:t>).  They have low emissions and GHG footprint and yield useful chemical products which can be converted back into new materials.  No dioxins are produced.</a:t>
            </a:r>
          </a:p>
          <a:p>
            <a:pPr marL="342900" indent="-342900" eaLnBrk="1" hangingPunct="1">
              <a:spcBef>
                <a:spcPct val="20000"/>
              </a:spcBef>
              <a:buSzPct val="70000"/>
              <a:buFont typeface="Wingdings" panose="05000000000000000000" pitchFamily="2" charset="2"/>
              <a:buChar char="n"/>
              <a:defRPr/>
            </a:pPr>
            <a:endParaRPr lang="en-US" altLang="en-US" sz="2000" b="1" kern="0" dirty="0">
              <a:solidFill>
                <a:srgbClr val="000514"/>
              </a:solidFill>
              <a:latin typeface="Arial" panose="020B0604020202020204" pitchFamily="34" charset="0"/>
              <a:cs typeface="Arial"/>
            </a:endParaRPr>
          </a:p>
        </p:txBody>
      </p:sp>
    </p:spTree>
    <p:extLst>
      <p:ext uri="{BB962C8B-B14F-4D97-AF65-F5344CB8AC3E}">
        <p14:creationId xmlns:p14="http://schemas.microsoft.com/office/powerpoint/2010/main" val="1002360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135685D-09C1-7E43-97EC-09EFC1A2BE90}"/>
              </a:ext>
            </a:extLst>
          </p:cNvPr>
          <p:cNvSpPr>
            <a:spLocks noGrp="1"/>
          </p:cNvSpPr>
          <p:nvPr>
            <p:ph type="title"/>
          </p:nvPr>
        </p:nvSpPr>
        <p:spPr>
          <a:xfrm>
            <a:off x="107950" y="274638"/>
            <a:ext cx="8785225" cy="417512"/>
          </a:xfrm>
        </p:spPr>
        <p:txBody>
          <a:bodyPr/>
          <a:lstStyle/>
          <a:p>
            <a:pPr>
              <a:defRPr/>
            </a:pPr>
            <a:r>
              <a:rPr lang="en-US" sz="2800" dirty="0">
                <a:solidFill>
                  <a:schemeClr val="tx2">
                    <a:lumMod val="50000"/>
                  </a:schemeClr>
                </a:solidFill>
                <a:effectLst/>
                <a:latin typeface="Arial" charset="0"/>
              </a:rPr>
              <a:t>CHEMICAL RECYCLING:  PLASTICS TO NAPHTHA FEEDSTOCKS, SYNGAS, CHEMICALS AND FUELS</a:t>
            </a:r>
          </a:p>
        </p:txBody>
      </p:sp>
      <p:sp>
        <p:nvSpPr>
          <p:cNvPr id="87042" name="Content Placeholder 2">
            <a:extLst>
              <a:ext uri="{FF2B5EF4-FFF2-40B4-BE49-F238E27FC236}">
                <a16:creationId xmlns:a16="http://schemas.microsoft.com/office/drawing/2014/main" id="{87388B7B-7F06-B042-AB72-EF6CB774CEF4}"/>
              </a:ext>
            </a:extLst>
          </p:cNvPr>
          <p:cNvSpPr>
            <a:spLocks noGrp="1" noChangeArrowheads="1"/>
          </p:cNvSpPr>
          <p:nvPr>
            <p:ph idx="1"/>
          </p:nvPr>
        </p:nvSpPr>
        <p:spPr>
          <a:xfrm>
            <a:off x="107950" y="836613"/>
            <a:ext cx="8928100" cy="5761037"/>
          </a:xfrm>
        </p:spPr>
        <p:txBody>
          <a:bodyPr/>
          <a:lstStyle/>
          <a:p>
            <a:pPr eaLnBrk="1" hangingPunct="1">
              <a:buClrTx/>
            </a:pPr>
            <a:r>
              <a:rPr lang="en-US" altLang="en-US" sz="1800" b="1" dirty="0">
                <a:solidFill>
                  <a:schemeClr val="bg2"/>
                </a:solidFill>
                <a:effectLst/>
                <a:latin typeface="Arial" panose="020B0604020202020204" pitchFamily="34" charset="0"/>
              </a:rPr>
              <a:t>Some commercial and developmental examples include:</a:t>
            </a:r>
          </a:p>
          <a:p>
            <a:pPr eaLnBrk="1" hangingPunct="1">
              <a:buClrTx/>
              <a:buFont typeface="Arial" panose="020B0604020202020204" pitchFamily="34" charset="0"/>
              <a:buChar char="•"/>
            </a:pPr>
            <a:r>
              <a:rPr lang="en-US" altLang="en-US" sz="1800" b="1" dirty="0">
                <a:solidFill>
                  <a:srgbClr val="000514"/>
                </a:solidFill>
                <a:effectLst/>
                <a:latin typeface="Arial" panose="020B0604020202020204" pitchFamily="34" charset="0"/>
              </a:rPr>
              <a:t>Enerkem: Fluidized bed gasification to syngas and catalytic conversion to methanol, ethanol and downstream chemicals.  10Mtpa plant in Edmonton AB, plants planned for Quebec, Rotterdam, Spain, US, China</a:t>
            </a:r>
          </a:p>
          <a:p>
            <a:pPr eaLnBrk="1" hangingPunct="1">
              <a:buClrTx/>
              <a:buFont typeface="Arial" panose="020B0604020202020204" pitchFamily="34" charset="0"/>
              <a:buChar char="•"/>
            </a:pPr>
            <a:r>
              <a:rPr lang="en-US" altLang="en-US" sz="1800" b="1" dirty="0">
                <a:solidFill>
                  <a:schemeClr val="bg2"/>
                </a:solidFill>
                <a:effectLst/>
                <a:latin typeface="Arial" panose="020B0604020202020204" pitchFamily="34" charset="0"/>
              </a:rPr>
              <a:t>BA/Velocys: thermal gasification of plastic &amp; other wastes to syngas, jet fuel &amp; diesel.  20Mgpa jet fuel and naphtha plant 2024, Immingham UK.</a:t>
            </a:r>
          </a:p>
          <a:p>
            <a:pPr eaLnBrk="1" hangingPunct="1">
              <a:buClrTx/>
              <a:buFont typeface="Arial" panose="020B0604020202020204" pitchFamily="34" charset="0"/>
              <a:buChar char="•"/>
            </a:pPr>
            <a:r>
              <a:rPr lang="en-US" altLang="en-US" sz="1800" b="1" dirty="0">
                <a:solidFill>
                  <a:schemeClr val="bg2"/>
                </a:solidFill>
                <a:effectLst/>
                <a:latin typeface="Arial" panose="020B0604020202020204" pitchFamily="34" charset="0"/>
              </a:rPr>
              <a:t>Brightmark Energy: waste plastic pyrolysis to low-sulfur diesel, naphtha and waxes.  Aim to source 2.4Btpa plastic scrap from Eastern US.</a:t>
            </a:r>
          </a:p>
          <a:p>
            <a:pPr eaLnBrk="1" hangingPunct="1">
              <a:buClrTx/>
              <a:buFont typeface="Arial" panose="020B0604020202020204" pitchFamily="34" charset="0"/>
              <a:buChar char="•"/>
            </a:pPr>
            <a:r>
              <a:rPr lang="en-US" altLang="en-US" sz="1800" b="1" dirty="0">
                <a:solidFill>
                  <a:srgbClr val="000514"/>
                </a:solidFill>
                <a:effectLst/>
                <a:latin typeface="Arial" panose="020B0604020202020204" pitchFamily="34" charset="0"/>
              </a:rPr>
              <a:t>Plastic Energy/SABIC: Anaerobic gasification to feedstock hydrocarbon oils (Tacoil); two plants in Spain, more planned Europe and Asia</a:t>
            </a:r>
          </a:p>
          <a:p>
            <a:pPr eaLnBrk="1" hangingPunct="1">
              <a:buClrTx/>
              <a:buFont typeface="Arial" panose="020B0604020202020204" pitchFamily="34" charset="0"/>
              <a:buChar char="•"/>
              <a:defRPr/>
            </a:pPr>
            <a:r>
              <a:rPr lang="en-US" altLang="en-US" sz="1800" b="1" dirty="0">
                <a:solidFill>
                  <a:srgbClr val="000514"/>
                </a:solidFill>
                <a:effectLst/>
                <a:latin typeface="Arial" panose="020B0604020202020204" pitchFamily="34" charset="0"/>
              </a:rPr>
              <a:t>Eastman Carbon Renewal Technology: </a:t>
            </a:r>
            <a:r>
              <a:rPr lang="en-US" altLang="en-US" sz="1800" b="1" dirty="0">
                <a:solidFill>
                  <a:schemeClr val="bg2"/>
                </a:solidFill>
                <a:effectLst/>
                <a:latin typeface="Arial" charset="0"/>
              </a:rPr>
              <a:t>P</a:t>
            </a:r>
            <a:r>
              <a:rPr lang="en-US" sz="1800" b="1" dirty="0">
                <a:solidFill>
                  <a:schemeClr val="bg2"/>
                </a:solidFill>
                <a:effectLst/>
                <a:latin typeface="Arial" charset="0"/>
              </a:rPr>
              <a:t>artial oxidation to syngas then converted to methanol and acetic acid.  Commercial plant Kingsport TN  </a:t>
            </a:r>
            <a:endParaRPr lang="en-US" altLang="en-US" sz="1800" b="1" dirty="0">
              <a:solidFill>
                <a:srgbClr val="000514"/>
              </a:solidFill>
              <a:effectLst/>
              <a:latin typeface="Arial" panose="020B0604020202020204" pitchFamily="34" charset="0"/>
            </a:endParaRPr>
          </a:p>
          <a:p>
            <a:pPr eaLnBrk="1" hangingPunct="1">
              <a:buClrTx/>
              <a:buFont typeface="Arial" panose="020B0604020202020204" pitchFamily="34" charset="0"/>
              <a:buChar char="•"/>
            </a:pPr>
            <a:r>
              <a:rPr lang="en-US" altLang="en-US" sz="1800" b="1" dirty="0">
                <a:solidFill>
                  <a:schemeClr val="bg2"/>
                </a:solidFill>
                <a:effectLst/>
                <a:latin typeface="Arial" panose="020B0604020202020204" pitchFamily="34" charset="0"/>
              </a:rPr>
              <a:t>Fuenix/Dow: Waste plastic pyrolyzed to naphtha, paraffins and LPG</a:t>
            </a:r>
          </a:p>
          <a:p>
            <a:pPr eaLnBrk="1" hangingPunct="1">
              <a:buClrTx/>
              <a:buFont typeface="Arial" panose="020B0604020202020204" pitchFamily="34" charset="0"/>
              <a:buChar char="•"/>
            </a:pPr>
            <a:r>
              <a:rPr lang="en-US" altLang="en-US" sz="1800" b="1" dirty="0">
                <a:solidFill>
                  <a:schemeClr val="bg2"/>
                </a:solidFill>
                <a:effectLst/>
                <a:latin typeface="Arial" panose="020B0604020202020204" pitchFamily="34" charset="0"/>
              </a:rPr>
              <a:t>Recycling Technologies: Thermal fluidized-bed depolymerization to low-sulfur oils &amp; waxes.  Pilot facility, Swindon, UK; commercial plant Perth</a:t>
            </a:r>
          </a:p>
          <a:p>
            <a:pPr eaLnBrk="1" hangingPunct="1">
              <a:buClrTx/>
              <a:buFont typeface="Arial" panose="020B0604020202020204" pitchFamily="34" charset="0"/>
              <a:buChar char="•"/>
            </a:pPr>
            <a:r>
              <a:rPr lang="en-US" altLang="en-US" sz="1800" b="1" dirty="0">
                <a:solidFill>
                  <a:schemeClr val="bg2"/>
                </a:solidFill>
                <a:effectLst/>
                <a:latin typeface="Arial" panose="020B0604020202020204" pitchFamily="34" charset="0"/>
              </a:rPr>
              <a:t>Green Mantra: Thermocatalytic depolymerization to waxes, plant in ON</a:t>
            </a:r>
          </a:p>
          <a:p>
            <a:pPr eaLnBrk="1" hangingPunct="1">
              <a:buClrTx/>
              <a:buFont typeface="Arial" panose="020B0604020202020204" pitchFamily="34" charset="0"/>
              <a:buChar char="•"/>
            </a:pPr>
            <a:r>
              <a:rPr lang="en-US" altLang="en-US" sz="1800" b="1" dirty="0">
                <a:solidFill>
                  <a:srgbClr val="000514"/>
                </a:solidFill>
                <a:effectLst/>
                <a:latin typeface="Arial" panose="020B0604020202020204" pitchFamily="34" charset="0"/>
              </a:rPr>
              <a:t>Licella/Mura Technology:  Catalytic hydrothermal liquefaction using supercritical water to convert waste plastics into biocrude oil.  Plant under construction Teeside, UK, operational 2022.  Others planned US, Germany</a:t>
            </a:r>
          </a:p>
          <a:p>
            <a:pPr eaLnBrk="1" hangingPunct="1">
              <a:buClrTx/>
              <a:buFont typeface="Wingdings" pitchFamily="2" charset="2"/>
              <a:buNone/>
            </a:pPr>
            <a:endParaRPr lang="en-US" altLang="en-US" sz="2000" b="1" dirty="0">
              <a:solidFill>
                <a:schemeClr val="bg2"/>
              </a:solidFill>
              <a:effectLst/>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a:extLst>
              <a:ext uri="{FF2B5EF4-FFF2-40B4-BE49-F238E27FC236}">
                <a16:creationId xmlns:a16="http://schemas.microsoft.com/office/drawing/2014/main" id="{9C08CC19-54F9-A644-8EEB-EB45D424357A}"/>
              </a:ext>
            </a:extLst>
          </p:cNvPr>
          <p:cNvSpPr>
            <a:spLocks noGrp="1" noChangeArrowheads="1"/>
          </p:cNvSpPr>
          <p:nvPr>
            <p:ph type="title"/>
          </p:nvPr>
        </p:nvSpPr>
        <p:spPr>
          <a:xfrm>
            <a:off x="179388" y="0"/>
            <a:ext cx="8785225" cy="692150"/>
          </a:xfrm>
        </p:spPr>
        <p:txBody>
          <a:bodyPr/>
          <a:lstStyle/>
          <a:p>
            <a:r>
              <a:rPr lang="en-US" altLang="en-US" sz="2400" dirty="0">
                <a:solidFill>
                  <a:srgbClr val="0033CC"/>
                </a:solidFill>
                <a:effectLst/>
                <a:latin typeface="Arial" panose="020B0604020202020204" pitchFamily="34" charset="0"/>
              </a:rPr>
              <a:t>ENERKEM</a:t>
            </a:r>
            <a:r>
              <a:rPr lang="en-US" altLang="en-US" sz="2000" dirty="0">
                <a:solidFill>
                  <a:srgbClr val="0033CC"/>
                </a:solidFill>
                <a:effectLst/>
                <a:latin typeface="Arial" panose="020B0604020202020204" pitchFamily="34" charset="0"/>
              </a:rPr>
              <a:t> </a:t>
            </a:r>
            <a:r>
              <a:rPr lang="en-US" altLang="en-US" sz="2400" dirty="0">
                <a:solidFill>
                  <a:srgbClr val="0033CC"/>
                </a:solidFill>
                <a:effectLst/>
                <a:latin typeface="Arial" panose="020B0604020202020204" pitchFamily="34" charset="0"/>
              </a:rPr>
              <a:t>FLUIDIZED BED GASIFICATION PROCESS</a:t>
            </a:r>
            <a:endParaRPr lang="en-US" altLang="en-US" sz="2000" dirty="0">
              <a:solidFill>
                <a:srgbClr val="0033CC"/>
              </a:solidFill>
              <a:effectLst/>
              <a:latin typeface="Arial" panose="020B0604020202020204" pitchFamily="34" charset="0"/>
            </a:endParaRPr>
          </a:p>
        </p:txBody>
      </p:sp>
      <p:pic>
        <p:nvPicPr>
          <p:cNvPr id="83970" name="Content Placeholder 3">
            <a:extLst>
              <a:ext uri="{FF2B5EF4-FFF2-40B4-BE49-F238E27FC236}">
                <a16:creationId xmlns:a16="http://schemas.microsoft.com/office/drawing/2014/main" id="{28A45953-CEA7-4C4C-898E-BEE73E5948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2413" y="1295400"/>
            <a:ext cx="8639175" cy="4321175"/>
          </a:xfrm>
        </p:spPr>
      </p:pic>
      <p:sp>
        <p:nvSpPr>
          <p:cNvPr id="2" name="Rectangle 1">
            <a:extLst>
              <a:ext uri="{FF2B5EF4-FFF2-40B4-BE49-F238E27FC236}">
                <a16:creationId xmlns:a16="http://schemas.microsoft.com/office/drawing/2014/main" id="{49FF2F11-B4EF-5946-BFCB-5BAB21C4D65C}"/>
              </a:ext>
            </a:extLst>
          </p:cNvPr>
          <p:cNvSpPr/>
          <p:nvPr/>
        </p:nvSpPr>
        <p:spPr>
          <a:xfrm>
            <a:off x="365760" y="5943600"/>
            <a:ext cx="1757968" cy="307777"/>
          </a:xfrm>
          <a:prstGeom prst="rect">
            <a:avLst/>
          </a:prstGeom>
        </p:spPr>
        <p:txBody>
          <a:bodyPr wrap="square">
            <a:spAutoFit/>
          </a:bodyPr>
          <a:lstStyle/>
          <a:p>
            <a:r>
              <a:rPr lang="en-US" altLang="en-US" sz="1400" dirty="0">
                <a:solidFill>
                  <a:schemeClr val="bg2"/>
                </a:solidFill>
                <a:latin typeface="Arial" panose="020B0604020202020204" pitchFamily="34" charset="0"/>
              </a:rPr>
              <a:t>Source: ENERKEM</a:t>
            </a:r>
            <a:endParaRPr lang="en-US" sz="1400" dirty="0">
              <a:solidFill>
                <a:schemeClr val="bg2"/>
              </a:solidFill>
            </a:endParaRPr>
          </a:p>
        </p:txBody>
      </p:sp>
    </p:spTree>
    <p:extLst>
      <p:ext uri="{BB962C8B-B14F-4D97-AF65-F5344CB8AC3E}">
        <p14:creationId xmlns:p14="http://schemas.microsoft.com/office/powerpoint/2010/main" val="335010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D07E547A-3F4D-834A-81AC-F3D3D4885F3C}"/>
              </a:ext>
            </a:extLst>
          </p:cNvPr>
          <p:cNvSpPr>
            <a:spLocks noGrp="1" noChangeArrowheads="1"/>
          </p:cNvSpPr>
          <p:nvPr>
            <p:ph type="title"/>
          </p:nvPr>
        </p:nvSpPr>
        <p:spPr>
          <a:xfrm>
            <a:off x="179388" y="0"/>
            <a:ext cx="8785225" cy="692150"/>
          </a:xfrm>
        </p:spPr>
        <p:txBody>
          <a:bodyPr/>
          <a:lstStyle/>
          <a:p>
            <a:r>
              <a:rPr lang="en-US" altLang="en-US" sz="2400">
                <a:solidFill>
                  <a:srgbClr val="0033CC"/>
                </a:solidFill>
                <a:effectLst/>
                <a:latin typeface="Arial" panose="020B0604020202020204" pitchFamily="34" charset="0"/>
              </a:rPr>
              <a:t>RECYCLING TECHNOLOGIES THERMAL DEPOLYMERIZATION PROCESS</a:t>
            </a:r>
            <a:endParaRPr lang="en-US" altLang="en-US" sz="2000">
              <a:solidFill>
                <a:srgbClr val="0033CC"/>
              </a:solidFill>
              <a:effectLst/>
              <a:latin typeface="Arial" panose="020B0604020202020204" pitchFamily="34" charset="0"/>
            </a:endParaRPr>
          </a:p>
        </p:txBody>
      </p:sp>
      <p:pic>
        <p:nvPicPr>
          <p:cNvPr id="92163" name="Picture 2" descr="Image">
            <a:extLst>
              <a:ext uri="{FF2B5EF4-FFF2-40B4-BE49-F238E27FC236}">
                <a16:creationId xmlns:a16="http://schemas.microsoft.com/office/drawing/2014/main" id="{102E383D-73D8-824C-ADAF-525B6CE204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133600"/>
            <a:ext cx="9197975" cy="384016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632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14B797B-B7D3-C54A-9F33-B1D71FAB5159}"/>
              </a:ext>
            </a:extLst>
          </p:cNvPr>
          <p:cNvSpPr>
            <a:spLocks noGrp="1"/>
          </p:cNvSpPr>
          <p:nvPr>
            <p:ph type="title"/>
          </p:nvPr>
        </p:nvSpPr>
        <p:spPr>
          <a:xfrm>
            <a:off x="457200" y="116632"/>
            <a:ext cx="8229600" cy="720080"/>
          </a:xfrm>
        </p:spPr>
        <p:txBody>
          <a:bodyPr/>
          <a:lstStyle/>
          <a:p>
            <a:pPr>
              <a:defRPr/>
            </a:pPr>
            <a:r>
              <a:rPr lang="en-US" sz="3200" dirty="0">
                <a:solidFill>
                  <a:schemeClr val="tx2">
                    <a:lumMod val="50000"/>
                  </a:schemeClr>
                </a:solidFill>
                <a:effectLst/>
                <a:latin typeface="Arial" charset="0"/>
              </a:rPr>
              <a:t>ENVAL PROCESS</a:t>
            </a:r>
          </a:p>
        </p:txBody>
      </p:sp>
      <p:sp>
        <p:nvSpPr>
          <p:cNvPr id="79874" name="Content Placeholder 2">
            <a:extLst>
              <a:ext uri="{FF2B5EF4-FFF2-40B4-BE49-F238E27FC236}">
                <a16:creationId xmlns:a16="http://schemas.microsoft.com/office/drawing/2014/main" id="{A2A4D850-FDE4-FD44-8B3B-B1F25AC31606}"/>
              </a:ext>
            </a:extLst>
          </p:cNvPr>
          <p:cNvSpPr>
            <a:spLocks noGrp="1" noChangeArrowheads="1"/>
          </p:cNvSpPr>
          <p:nvPr>
            <p:ph idx="1"/>
          </p:nvPr>
        </p:nvSpPr>
        <p:spPr>
          <a:xfrm>
            <a:off x="323850" y="908050"/>
            <a:ext cx="8712200" cy="5689600"/>
          </a:xfrm>
        </p:spPr>
        <p:txBody>
          <a:bodyPr/>
          <a:lstStyle/>
          <a:p>
            <a:pPr eaLnBrk="1" hangingPunct="1">
              <a:buClrTx/>
            </a:pPr>
            <a:r>
              <a:rPr lang="en-US" altLang="en-US" sz="2000" b="1" dirty="0">
                <a:solidFill>
                  <a:schemeClr val="bg2"/>
                </a:solidFill>
                <a:effectLst/>
                <a:latin typeface="Arial" panose="020B0604020202020204" pitchFamily="34" charset="0"/>
              </a:rPr>
              <a:t>PYROLYSIS FOR ALUMINUM RECOVERY</a:t>
            </a:r>
          </a:p>
          <a:p>
            <a:pPr eaLnBrk="1" hangingPunct="1">
              <a:buClrTx/>
            </a:pPr>
            <a:r>
              <a:rPr lang="en-GB" sz="2000" b="1" dirty="0">
                <a:solidFill>
                  <a:schemeClr val="bg2"/>
                </a:solidFill>
                <a:effectLst/>
                <a:latin typeface="Arial" panose="020B0604020202020204" pitchFamily="34" charset="0"/>
                <a:cs typeface="Arial" panose="020B0604020202020204" pitchFamily="34" charset="0"/>
              </a:rPr>
              <a:t>Spin-off from Department of Engineering, Cambridge University</a:t>
            </a:r>
            <a:endParaRPr lang="en-US" altLang="en-US" sz="2000" b="1" dirty="0">
              <a:solidFill>
                <a:schemeClr val="bg2"/>
              </a:solidFill>
              <a:effectLst/>
              <a:latin typeface="Arial" panose="020B0604020202020204" pitchFamily="34" charset="0"/>
            </a:endParaRPr>
          </a:p>
          <a:p>
            <a:pPr eaLnBrk="1" hangingPunct="1">
              <a:buClrTx/>
            </a:pPr>
            <a:r>
              <a:rPr lang="en-US" altLang="en-US" sz="2000" b="1" dirty="0">
                <a:solidFill>
                  <a:schemeClr val="bg2"/>
                </a:solidFill>
                <a:effectLst/>
                <a:latin typeface="Arial" panose="020B0604020202020204" pitchFamily="34" charset="0"/>
              </a:rPr>
              <a:t>Provides environmentally favorable end-of-life process for complete recycling of  post-consumer barrier packaging, pouches and tubes based on plastic/aluminum laminates</a:t>
            </a:r>
          </a:p>
          <a:p>
            <a:pPr eaLnBrk="1" hangingPunct="1">
              <a:buClrTx/>
            </a:pPr>
            <a:r>
              <a:rPr lang="en-US" altLang="en-US" sz="2000" b="1" dirty="0">
                <a:solidFill>
                  <a:schemeClr val="bg2"/>
                </a:solidFill>
                <a:effectLst/>
                <a:latin typeface="Arial" panose="020B0604020202020204" pitchFamily="34" charset="0"/>
              </a:rPr>
              <a:t>Construction of commercial-scale plant in Alconbury UK supported by Nestle, Kraft and Mondelez</a:t>
            </a:r>
          </a:p>
          <a:p>
            <a:pPr eaLnBrk="1" hangingPunct="1">
              <a:buClrTx/>
            </a:pPr>
            <a:r>
              <a:rPr lang="en-US" altLang="en-US" sz="2000" b="1" dirty="0">
                <a:solidFill>
                  <a:schemeClr val="bg2"/>
                </a:solidFill>
                <a:effectLst/>
                <a:latin typeface="Arial" panose="020B0604020202020204" pitchFamily="34" charset="0"/>
              </a:rPr>
              <a:t>Uses continuous anaerobic microwave-induced pyrolysis of shredded laminate over a carbon bed, at temperatures &lt;1,000°C, to recover 100% of clean aluminum ready for reuse</a:t>
            </a:r>
          </a:p>
          <a:p>
            <a:pPr eaLnBrk="1" hangingPunct="1">
              <a:buClrTx/>
            </a:pPr>
            <a:r>
              <a:rPr lang="en-US" altLang="en-US" sz="2000" b="1" dirty="0">
                <a:solidFill>
                  <a:schemeClr val="bg2"/>
                </a:solidFill>
                <a:effectLst/>
                <a:latin typeface="Arial" panose="020B0604020202020204" pitchFamily="34" charset="0"/>
              </a:rPr>
              <a:t>Plastic components are converted to fuel gas, used to power the process, and higher alkane liquids (similar to diesel fuel)</a:t>
            </a:r>
          </a:p>
          <a:p>
            <a:pPr eaLnBrk="1" hangingPunct="1">
              <a:buClrTx/>
            </a:pPr>
            <a:r>
              <a:rPr lang="en-US" altLang="en-US" sz="2000" b="1" dirty="0">
                <a:solidFill>
                  <a:schemeClr val="bg2"/>
                </a:solidFill>
                <a:effectLst/>
                <a:latin typeface="Arial" panose="020B0604020202020204" pitchFamily="34" charset="0"/>
              </a:rPr>
              <a:t>ENVAL won UK Small and Medium Enterprise (SME) National Green Business Award for 2017 </a:t>
            </a:r>
          </a:p>
          <a:p>
            <a:pPr eaLnBrk="1" hangingPunct="1">
              <a:buClrTx/>
            </a:pPr>
            <a:r>
              <a:rPr lang="en-US" altLang="en-US" sz="2000" b="1" dirty="0">
                <a:solidFill>
                  <a:schemeClr val="bg2"/>
                </a:solidFill>
                <a:effectLst/>
                <a:latin typeface="Arial" panose="020B0604020202020204" pitchFamily="34" charset="0"/>
              </a:rPr>
              <a:t>Still have challenge of collection, identification and sorting Al-based barrier packaging in requisite volumes</a:t>
            </a:r>
          </a:p>
        </p:txBody>
      </p:sp>
    </p:spTree>
    <p:extLst>
      <p:ext uri="{BB962C8B-B14F-4D97-AF65-F5344CB8AC3E}">
        <p14:creationId xmlns:p14="http://schemas.microsoft.com/office/powerpoint/2010/main" val="1176740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0BE0E4A-A621-B448-BB9C-9C5AC3136676}"/>
              </a:ext>
            </a:extLst>
          </p:cNvPr>
          <p:cNvSpPr>
            <a:spLocks noGrp="1"/>
          </p:cNvSpPr>
          <p:nvPr>
            <p:ph type="title"/>
          </p:nvPr>
        </p:nvSpPr>
        <p:spPr>
          <a:xfrm>
            <a:off x="457200" y="0"/>
            <a:ext cx="8229600" cy="161925"/>
          </a:xfrm>
        </p:spPr>
        <p:txBody>
          <a:bodyPr/>
          <a:lstStyle/>
          <a:p>
            <a:pPr>
              <a:defRPr/>
            </a:pPr>
            <a:br>
              <a:rPr lang="en-US" sz="2400" dirty="0">
                <a:solidFill>
                  <a:schemeClr val="tx2">
                    <a:lumMod val="50000"/>
                  </a:schemeClr>
                </a:solidFill>
                <a:effectLst/>
                <a:latin typeface="Arial" charset="0"/>
              </a:rPr>
            </a:br>
            <a:br>
              <a:rPr lang="en-US" sz="2400" dirty="0">
                <a:solidFill>
                  <a:schemeClr val="tx2">
                    <a:lumMod val="50000"/>
                  </a:schemeClr>
                </a:solidFill>
                <a:effectLst/>
                <a:latin typeface="Arial" charset="0"/>
              </a:rPr>
            </a:br>
            <a:r>
              <a:rPr lang="en-US" sz="2400" dirty="0">
                <a:solidFill>
                  <a:schemeClr val="tx2">
                    <a:lumMod val="50000"/>
                  </a:schemeClr>
                </a:solidFill>
                <a:effectLst/>
                <a:latin typeface="Arial" charset="0"/>
              </a:rPr>
              <a:t>SUMMARY</a:t>
            </a:r>
            <a:br>
              <a:rPr lang="en-US" sz="2400" dirty="0">
                <a:solidFill>
                  <a:schemeClr val="tx2">
                    <a:lumMod val="50000"/>
                  </a:schemeClr>
                </a:solidFill>
                <a:effectLst/>
                <a:latin typeface="Arial" charset="0"/>
              </a:rPr>
            </a:br>
            <a:endParaRPr lang="en-US" sz="2400" dirty="0">
              <a:solidFill>
                <a:schemeClr val="tx2">
                  <a:lumMod val="50000"/>
                </a:schemeClr>
              </a:solidFill>
              <a:effectLst/>
              <a:latin typeface="Arial" charset="0"/>
            </a:endParaRPr>
          </a:p>
        </p:txBody>
      </p:sp>
      <p:sp>
        <p:nvSpPr>
          <p:cNvPr id="89090" name="Content Placeholder 2">
            <a:extLst>
              <a:ext uri="{FF2B5EF4-FFF2-40B4-BE49-F238E27FC236}">
                <a16:creationId xmlns:a16="http://schemas.microsoft.com/office/drawing/2014/main" id="{4B42B2B2-A8B7-5842-8C66-FC01972667EA}"/>
              </a:ext>
            </a:extLst>
          </p:cNvPr>
          <p:cNvSpPr>
            <a:spLocks noGrp="1" noChangeArrowheads="1"/>
          </p:cNvSpPr>
          <p:nvPr>
            <p:ph idx="1"/>
          </p:nvPr>
        </p:nvSpPr>
        <p:spPr>
          <a:xfrm>
            <a:off x="107950" y="404813"/>
            <a:ext cx="8928100" cy="6192837"/>
          </a:xfrm>
        </p:spPr>
        <p:txBody>
          <a:bodyPr/>
          <a:lstStyle/>
          <a:p>
            <a:pPr eaLnBrk="1" hangingPunct="1">
              <a:buClrTx/>
            </a:pPr>
            <a:r>
              <a:rPr lang="en-US" altLang="en-US" sz="1900" b="1" dirty="0">
                <a:solidFill>
                  <a:schemeClr val="bg2"/>
                </a:solidFill>
                <a:effectLst/>
                <a:latin typeface="Arial" panose="020B0604020202020204" pitchFamily="34" charset="0"/>
                <a:cs typeface="Arial" panose="020B0604020202020204" pitchFamily="34" charset="0"/>
              </a:rPr>
              <a:t>Flexible packaging, particularly multilayer barrier and pouch packaging, has significant advantages and use has been expanding</a:t>
            </a:r>
          </a:p>
          <a:p>
            <a:pPr eaLnBrk="1" hangingPunct="1">
              <a:buClrTx/>
            </a:pPr>
            <a:r>
              <a:rPr lang="en-US" altLang="en-US" sz="1900" b="1" dirty="0">
                <a:solidFill>
                  <a:schemeClr val="bg2"/>
                </a:solidFill>
                <a:effectLst/>
                <a:latin typeface="Arial" panose="020B0604020202020204" pitchFamily="34" charset="0"/>
                <a:cs typeface="Arial" panose="020B0604020202020204" pitchFamily="34" charset="0"/>
              </a:rPr>
              <a:t>Flexible packaging is resource efficient and ecologically advantageous (LCA) due to low materials and energy use, low carbon footprint and GHG emissions, and reduction in food waste</a:t>
            </a:r>
          </a:p>
          <a:p>
            <a:pPr eaLnBrk="1" hangingPunct="1">
              <a:buClrTx/>
            </a:pPr>
            <a:r>
              <a:rPr lang="en-US" altLang="en-US" sz="1900" b="1" dirty="0">
                <a:solidFill>
                  <a:schemeClr val="bg2"/>
                </a:solidFill>
                <a:effectLst/>
                <a:latin typeface="Arial" panose="020B0604020202020204" pitchFamily="34" charset="0"/>
                <a:cs typeface="Arial" panose="020B0604020202020204" pitchFamily="34" charset="0"/>
              </a:rPr>
              <a:t>Still under attack by environmental groups because of difficulty of economic mechanical recycling so that it is presently mostly landfilled, ocean pollution &amp; war against “single-use” packaging</a:t>
            </a:r>
          </a:p>
          <a:p>
            <a:pPr eaLnBrk="1" hangingPunct="1">
              <a:buClrTx/>
            </a:pPr>
            <a:r>
              <a:rPr lang="en-US" altLang="en-US" sz="1900" b="1" dirty="0">
                <a:solidFill>
                  <a:schemeClr val="bg2"/>
                </a:solidFill>
                <a:effectLst/>
                <a:latin typeface="Arial" panose="020B0604020202020204" pitchFamily="34" charset="0"/>
                <a:cs typeface="Arial" panose="020B0604020202020204" pitchFamily="34" charset="0"/>
              </a:rPr>
              <a:t>The food, polymer, packaging and recycling industries are responding strongly by developing:</a:t>
            </a:r>
          </a:p>
          <a:p>
            <a:pPr eaLnBrk="1" hangingPunct="1">
              <a:buClrTx/>
              <a:buFont typeface="Arial" panose="020B0604020202020204" pitchFamily="34" charset="0"/>
              <a:buChar char="•"/>
            </a:pPr>
            <a:r>
              <a:rPr lang="en-US" altLang="en-US" sz="1900" b="1" dirty="0">
                <a:solidFill>
                  <a:schemeClr val="bg2"/>
                </a:solidFill>
                <a:effectLst/>
                <a:latin typeface="Arial" panose="020B0604020202020204" pitchFamily="34" charset="0"/>
                <a:cs typeface="Arial" panose="020B0604020202020204" pitchFamily="34" charset="0"/>
              </a:rPr>
              <a:t>Improved mechanical recycling and collection, identification and sorting technologies</a:t>
            </a:r>
          </a:p>
          <a:p>
            <a:pPr eaLnBrk="1" hangingPunct="1">
              <a:buClrTx/>
              <a:buFont typeface="Arial" panose="020B0604020202020204" pitchFamily="34" charset="0"/>
              <a:buChar char="•"/>
            </a:pPr>
            <a:r>
              <a:rPr lang="en-US" altLang="en-US" sz="1900" b="1" dirty="0">
                <a:solidFill>
                  <a:schemeClr val="bg2"/>
                </a:solidFill>
                <a:effectLst/>
                <a:latin typeface="Arial" panose="020B0604020202020204" pitchFamily="34" charset="0"/>
                <a:cs typeface="Arial" panose="020B0604020202020204" pitchFamily="34" charset="0"/>
              </a:rPr>
              <a:t>New materials, structures and package designs (“Design for Recyclability” and incorporation of recycled components)</a:t>
            </a:r>
          </a:p>
          <a:p>
            <a:pPr eaLnBrk="1" hangingPunct="1">
              <a:buClrTx/>
              <a:buFont typeface="Arial" panose="020B0604020202020204" pitchFamily="34" charset="0"/>
              <a:buChar char="•"/>
            </a:pPr>
            <a:r>
              <a:rPr lang="en-US" altLang="en-US" sz="1900" b="1" dirty="0">
                <a:solidFill>
                  <a:schemeClr val="bg2"/>
                </a:solidFill>
                <a:effectLst/>
                <a:latin typeface="Arial" panose="020B0604020202020204" pitchFamily="34" charset="0"/>
                <a:cs typeface="Arial" panose="020B0604020202020204" pitchFamily="34" charset="0"/>
              </a:rPr>
              <a:t>New recycling and recovery technologies, including delamination, dissolution and depolymerization processes and conversion to monomers, feedstocks, chemicals and liquid fuels</a:t>
            </a:r>
          </a:p>
          <a:p>
            <a:pPr eaLnBrk="1" hangingPunct="1">
              <a:buClrTx/>
            </a:pPr>
            <a:r>
              <a:rPr lang="en-US" altLang="en-US" sz="1900" b="1" dirty="0">
                <a:solidFill>
                  <a:schemeClr val="bg2"/>
                </a:solidFill>
                <a:effectLst/>
                <a:latin typeface="Arial" panose="020B0604020202020204" pitchFamily="34" charset="0"/>
                <a:cs typeface="Arial" panose="020B0604020202020204" pitchFamily="34" charset="0"/>
              </a:rPr>
              <a:t>Implementation of these various potential routes and processes will depend on local and national logistical, economic, social, legislative, regulatory and political situations, not just technological factors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85DE-25BF-174C-A5D3-61DA3B649C3F}"/>
              </a:ext>
            </a:extLst>
          </p:cNvPr>
          <p:cNvSpPr>
            <a:spLocks noGrp="1"/>
          </p:cNvSpPr>
          <p:nvPr>
            <p:ph type="title"/>
          </p:nvPr>
        </p:nvSpPr>
        <p:spPr>
          <a:xfrm>
            <a:off x="457200" y="274638"/>
            <a:ext cx="8229600" cy="706437"/>
          </a:xfrm>
        </p:spPr>
        <p:txBody>
          <a:bodyPr/>
          <a:lstStyle/>
          <a:p>
            <a:pPr>
              <a:defRPr/>
            </a:pPr>
            <a:r>
              <a:rPr lang="en-US" sz="3600" dirty="0">
                <a:solidFill>
                  <a:schemeClr val="tx2">
                    <a:lumMod val="50000"/>
                  </a:schemeClr>
                </a:solidFill>
                <a:effectLst/>
                <a:latin typeface="Arial" pitchFamily="34" charset="0"/>
              </a:rPr>
              <a:t>THANK YOU FOR YOUR INTEREST</a:t>
            </a:r>
          </a:p>
        </p:txBody>
      </p:sp>
      <p:sp>
        <p:nvSpPr>
          <p:cNvPr id="53251" name="Content Placeholder 2">
            <a:extLst>
              <a:ext uri="{FF2B5EF4-FFF2-40B4-BE49-F238E27FC236}">
                <a16:creationId xmlns:a16="http://schemas.microsoft.com/office/drawing/2014/main" id="{EE636C6B-EF11-6B4C-BEC7-046CA9DCEF69}"/>
              </a:ext>
            </a:extLst>
          </p:cNvPr>
          <p:cNvSpPr>
            <a:spLocks noGrp="1"/>
          </p:cNvSpPr>
          <p:nvPr>
            <p:ph idx="1"/>
          </p:nvPr>
        </p:nvSpPr>
        <p:spPr>
          <a:xfrm>
            <a:off x="457200" y="1125538"/>
            <a:ext cx="8229600" cy="5543550"/>
          </a:xfrm>
        </p:spPr>
        <p:txBody>
          <a:bodyPr/>
          <a:lstStyle/>
          <a:p>
            <a:pPr algn="ctr">
              <a:buFontTx/>
              <a:buNone/>
              <a:defRPr/>
            </a:pPr>
            <a:r>
              <a:rPr lang="en-US" sz="2400" b="1" dirty="0">
                <a:solidFill>
                  <a:schemeClr val="bg2"/>
                </a:solidFill>
                <a:effectLst/>
                <a:latin typeface="Arial" charset="0"/>
              </a:rPr>
              <a:t>DR. TERENCE A. COOPER</a:t>
            </a:r>
            <a:br>
              <a:rPr lang="en-US" sz="2400" b="1" dirty="0">
                <a:solidFill>
                  <a:schemeClr val="bg2"/>
                </a:solidFill>
                <a:effectLst/>
                <a:latin typeface="Arial" charset="0"/>
              </a:rPr>
            </a:br>
            <a:r>
              <a:rPr lang="en-US" sz="2400" b="1" dirty="0">
                <a:solidFill>
                  <a:schemeClr val="bg2"/>
                </a:solidFill>
                <a:effectLst/>
                <a:latin typeface="Arial" charset="0"/>
              </a:rPr>
              <a:t>ARGO GROUP INTERNATIONAL</a:t>
            </a:r>
            <a:br>
              <a:rPr lang="en-US" sz="2400" b="1" dirty="0">
                <a:solidFill>
                  <a:schemeClr val="bg2"/>
                </a:solidFill>
                <a:effectLst/>
                <a:latin typeface="Arial" charset="0"/>
              </a:rPr>
            </a:br>
            <a:endParaRPr lang="en-US" sz="2400" dirty="0">
              <a:solidFill>
                <a:schemeClr val="bg2"/>
              </a:solidFill>
              <a:effectLst/>
              <a:latin typeface="Arial" charset="0"/>
            </a:endParaRPr>
          </a:p>
          <a:p>
            <a:pPr algn="ctr">
              <a:buFontTx/>
              <a:buNone/>
              <a:defRPr/>
            </a:pPr>
            <a:r>
              <a:rPr lang="en-US" sz="2400" b="1" dirty="0">
                <a:solidFill>
                  <a:schemeClr val="bg2"/>
                </a:solidFill>
                <a:effectLst/>
                <a:latin typeface="Arial" charset="0"/>
              </a:rPr>
              <a:t>US Phone: +1 302 366 8764; +1 302 420 9467</a:t>
            </a:r>
          </a:p>
          <a:p>
            <a:pPr algn="ctr">
              <a:buFontTx/>
              <a:buNone/>
              <a:defRPr/>
            </a:pPr>
            <a:r>
              <a:rPr lang="en-US" sz="2400" b="1" dirty="0">
                <a:solidFill>
                  <a:schemeClr val="bg2"/>
                </a:solidFill>
                <a:effectLst/>
                <a:latin typeface="Arial" charset="0"/>
              </a:rPr>
              <a:t>UK Phone: +44 (0) 203 286 0930 </a:t>
            </a:r>
            <a:br>
              <a:rPr lang="en-US" sz="2400" b="1" dirty="0">
                <a:solidFill>
                  <a:schemeClr val="bg2"/>
                </a:solidFill>
                <a:effectLst/>
                <a:latin typeface="Arial" charset="0"/>
              </a:rPr>
            </a:br>
            <a:r>
              <a:rPr lang="en-US" sz="2400" b="1" dirty="0">
                <a:solidFill>
                  <a:srgbClr val="0000FF"/>
                </a:solidFill>
                <a:effectLst/>
                <a:latin typeface="Arial" charset="0"/>
              </a:rPr>
              <a:t>tacooper@argopolytech.com</a:t>
            </a:r>
            <a:r>
              <a:rPr lang="en-US" sz="2400" b="1" dirty="0">
                <a:solidFill>
                  <a:schemeClr val="tx2">
                    <a:lumMod val="50000"/>
                  </a:schemeClr>
                </a:solidFill>
                <a:effectLst/>
                <a:latin typeface="Arial" charset="0"/>
              </a:rPr>
              <a:t>    www.pcn.org/Cooper.htm</a:t>
            </a:r>
            <a:endParaRPr lang="en-US" sz="2000" b="1" dirty="0">
              <a:solidFill>
                <a:schemeClr val="bg2"/>
              </a:solidFill>
              <a:effectLst/>
              <a:latin typeface="Arial" charset="0"/>
            </a:endParaRPr>
          </a:p>
          <a:p>
            <a:pPr>
              <a:buFontTx/>
              <a:buNone/>
              <a:defRPr/>
            </a:pPr>
            <a:r>
              <a:rPr lang="en-US" sz="2000" b="1" dirty="0">
                <a:solidFill>
                  <a:schemeClr val="bg2"/>
                </a:solidFill>
                <a:effectLst/>
                <a:latin typeface="Arial" charset="0"/>
              </a:rPr>
              <a:t>Specialist consultancy services in:</a:t>
            </a:r>
          </a:p>
          <a:p>
            <a:pPr>
              <a:buFontTx/>
              <a:buNone/>
              <a:defRPr/>
            </a:pPr>
            <a:r>
              <a:rPr lang="en-US" sz="2000" b="1" dirty="0">
                <a:solidFill>
                  <a:schemeClr val="bg2"/>
                </a:solidFill>
                <a:effectLst/>
                <a:latin typeface="Arial" charset="0"/>
              </a:rPr>
              <a:t>	Sustainable packaging and recycling processes</a:t>
            </a:r>
            <a:br>
              <a:rPr lang="en-US" sz="2000" b="1" dirty="0">
                <a:solidFill>
                  <a:schemeClr val="bg2"/>
                </a:solidFill>
                <a:effectLst/>
                <a:latin typeface="Arial" charset="0"/>
              </a:rPr>
            </a:br>
            <a:r>
              <a:rPr lang="en-US" sz="2000" b="1" dirty="0">
                <a:solidFill>
                  <a:schemeClr val="bg2"/>
                </a:solidFill>
                <a:effectLst/>
                <a:latin typeface="Arial" charset="0"/>
              </a:rPr>
              <a:t>Biodegradable, compostable and water-soluble plastics</a:t>
            </a:r>
            <a:br>
              <a:rPr lang="en-US" sz="2000" b="1" dirty="0">
                <a:solidFill>
                  <a:schemeClr val="bg2"/>
                </a:solidFill>
                <a:effectLst/>
                <a:latin typeface="Arial" charset="0"/>
              </a:rPr>
            </a:br>
            <a:r>
              <a:rPr lang="en-US" sz="2000" b="1" dirty="0">
                <a:solidFill>
                  <a:schemeClr val="bg2"/>
                </a:solidFill>
                <a:effectLst/>
                <a:latin typeface="Arial" charset="0"/>
              </a:rPr>
              <a:t>Biobased and renewably-sourced plastics</a:t>
            </a:r>
            <a:br>
              <a:rPr lang="en-US" sz="2000" b="1" dirty="0">
                <a:solidFill>
                  <a:schemeClr val="bg2"/>
                </a:solidFill>
                <a:effectLst/>
                <a:latin typeface="Arial" charset="0"/>
              </a:rPr>
            </a:br>
            <a:r>
              <a:rPr lang="en-US" sz="2000" b="1" dirty="0">
                <a:solidFill>
                  <a:schemeClr val="bg2"/>
                </a:solidFill>
                <a:effectLst/>
                <a:latin typeface="Arial" charset="0"/>
              </a:rPr>
              <a:t>Materials and formulation development and selection</a:t>
            </a:r>
            <a:br>
              <a:rPr lang="en-US" sz="2000" b="1" dirty="0">
                <a:solidFill>
                  <a:schemeClr val="bg2"/>
                </a:solidFill>
                <a:effectLst/>
                <a:latin typeface="Arial" charset="0"/>
              </a:rPr>
            </a:br>
            <a:r>
              <a:rPr lang="en-US" sz="2000" b="1" dirty="0">
                <a:solidFill>
                  <a:schemeClr val="bg2"/>
                </a:solidFill>
                <a:effectLst/>
                <a:latin typeface="Arial" charset="0"/>
              </a:rPr>
              <a:t>Market and applications development and analysis</a:t>
            </a:r>
          </a:p>
          <a:p>
            <a:pPr>
              <a:buFontTx/>
              <a:buNone/>
              <a:defRPr/>
            </a:pPr>
            <a:r>
              <a:rPr lang="en-US" sz="2000" b="1" dirty="0">
                <a:solidFill>
                  <a:schemeClr val="bg2"/>
                </a:solidFill>
                <a:effectLst/>
                <a:latin typeface="Arial" charset="0"/>
              </a:rPr>
              <a:t>Member of Plastics Consultancy Network, Chemical &amp; Industrial Consultants Association &amp; Chemical Consultants Network</a:t>
            </a:r>
          </a:p>
          <a:p>
            <a:pPr>
              <a:defRPr/>
            </a:pPr>
            <a:endParaRPr lang="en-US" sz="2000" dirty="0">
              <a:solidFill>
                <a:schemeClr val="bg2"/>
              </a:solidFill>
              <a:effectLst/>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1F50397-5801-764D-A9A1-129F65ED4AE3}"/>
              </a:ext>
            </a:extLst>
          </p:cNvPr>
          <p:cNvSpPr>
            <a:spLocks noGrp="1"/>
          </p:cNvSpPr>
          <p:nvPr>
            <p:ph type="title"/>
          </p:nvPr>
        </p:nvSpPr>
        <p:spPr>
          <a:xfrm>
            <a:off x="457200" y="274638"/>
            <a:ext cx="8229600" cy="201612"/>
          </a:xfrm>
        </p:spPr>
        <p:txBody>
          <a:bodyPr/>
          <a:lstStyle/>
          <a:p>
            <a:pPr>
              <a:defRPr/>
            </a:pPr>
            <a:r>
              <a:rPr lang="en-US" sz="2800" dirty="0">
                <a:solidFill>
                  <a:schemeClr val="tx2">
                    <a:lumMod val="50000"/>
                  </a:schemeClr>
                </a:solidFill>
                <a:effectLst/>
                <a:latin typeface="Arial" charset="0"/>
              </a:rPr>
              <a:t>STRUCTURE OF FLEXIBLE PACKAGING</a:t>
            </a:r>
          </a:p>
        </p:txBody>
      </p:sp>
      <p:sp>
        <p:nvSpPr>
          <p:cNvPr id="53250" name="Content Placeholder 2">
            <a:extLst>
              <a:ext uri="{FF2B5EF4-FFF2-40B4-BE49-F238E27FC236}">
                <a16:creationId xmlns:a16="http://schemas.microsoft.com/office/drawing/2014/main" id="{2D62286A-3C5E-224B-87A3-8D8C52666B69}"/>
              </a:ext>
            </a:extLst>
          </p:cNvPr>
          <p:cNvSpPr>
            <a:spLocks noGrp="1" noChangeArrowheads="1"/>
          </p:cNvSpPr>
          <p:nvPr>
            <p:ph idx="1"/>
          </p:nvPr>
        </p:nvSpPr>
        <p:spPr>
          <a:xfrm>
            <a:off x="179388" y="260350"/>
            <a:ext cx="8713787" cy="5865813"/>
          </a:xfrm>
        </p:spPr>
        <p:txBody>
          <a:bodyPr/>
          <a:lstStyle/>
          <a:p>
            <a:pPr eaLnBrk="1" hangingPunct="1">
              <a:buFont typeface="Wingdings" pitchFamily="2" charset="2"/>
              <a:buNone/>
            </a:pPr>
            <a:endParaRPr lang="en-US" altLang="en-US" sz="2400" b="1" dirty="0">
              <a:solidFill>
                <a:schemeClr val="bg2"/>
              </a:solidFill>
              <a:effectLst/>
              <a:latin typeface="Arial" panose="020B0604020202020204" pitchFamily="34" charset="0"/>
            </a:endParaRPr>
          </a:p>
          <a:p>
            <a:pPr eaLnBrk="1" hangingPunct="1">
              <a:spcBef>
                <a:spcPct val="0"/>
              </a:spcBef>
              <a:buClrTx/>
            </a:pPr>
            <a:r>
              <a:rPr lang="en-US" altLang="en-US" sz="2400" b="1" dirty="0">
                <a:solidFill>
                  <a:schemeClr val="bg2"/>
                </a:solidFill>
                <a:effectLst/>
                <a:latin typeface="Arial" panose="020B0604020202020204" pitchFamily="34" charset="0"/>
              </a:rPr>
              <a:t>Flexible plastic packaging can have monolayer, coated monolayer or multilayer structures</a:t>
            </a:r>
          </a:p>
          <a:p>
            <a:pPr eaLnBrk="1" hangingPunct="1">
              <a:spcBef>
                <a:spcPct val="0"/>
              </a:spcBef>
              <a:buClrTx/>
            </a:pPr>
            <a:r>
              <a:rPr lang="en-US" altLang="en-US" sz="2400" b="1" dirty="0">
                <a:solidFill>
                  <a:schemeClr val="bg2"/>
                </a:solidFill>
                <a:effectLst/>
                <a:latin typeface="Arial" panose="020B0604020202020204" pitchFamily="34" charset="0"/>
              </a:rPr>
              <a:t>The layers are different materials with specific functions  and can include outer “bulk” layers, barrier layers, puncture resistance layers, tie layers &amp; seal layers </a:t>
            </a:r>
            <a:r>
              <a:rPr lang="en-US" altLang="en-US" sz="2400" b="1" dirty="0" err="1">
                <a:solidFill>
                  <a:schemeClr val="bg2"/>
                </a:solidFill>
                <a:effectLst/>
                <a:latin typeface="Arial" panose="020B0604020202020204" pitchFamily="34" charset="0"/>
              </a:rPr>
              <a:t>etc</a:t>
            </a:r>
            <a:endParaRPr lang="en-US" altLang="en-US" sz="2400" b="1" dirty="0">
              <a:solidFill>
                <a:schemeClr val="bg2"/>
              </a:solidFill>
              <a:effectLst/>
              <a:latin typeface="Arial" panose="020B0604020202020204" pitchFamily="34" charset="0"/>
            </a:endParaRPr>
          </a:p>
          <a:p>
            <a:pPr eaLnBrk="1" hangingPunct="1">
              <a:spcBef>
                <a:spcPct val="0"/>
              </a:spcBef>
              <a:buClrTx/>
            </a:pPr>
            <a:r>
              <a:rPr lang="en-US" altLang="en-US" sz="2400" b="1" dirty="0">
                <a:solidFill>
                  <a:schemeClr val="bg2"/>
                </a:solidFill>
                <a:effectLst/>
                <a:latin typeface="Arial" panose="020B0604020202020204" pitchFamily="34" charset="0"/>
              </a:rPr>
              <a:t>These chemically-different layers and the film structure cause the difficulty in mechanical recycling  </a:t>
            </a:r>
          </a:p>
        </p:txBody>
      </p:sp>
      <p:pic>
        <p:nvPicPr>
          <p:cNvPr id="53251" name="Content Placeholder 3">
            <a:extLst>
              <a:ext uri="{FF2B5EF4-FFF2-40B4-BE49-F238E27FC236}">
                <a16:creationId xmlns:a16="http://schemas.microsoft.com/office/drawing/2014/main" id="{E71A60C4-DF49-D049-8EF6-39A8135789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29" y="3284984"/>
            <a:ext cx="8135938"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03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719E862-2B3E-DE45-A784-48329D22C55E}"/>
              </a:ext>
            </a:extLst>
          </p:cNvPr>
          <p:cNvSpPr>
            <a:spLocks noGrp="1"/>
          </p:cNvSpPr>
          <p:nvPr>
            <p:ph type="title"/>
          </p:nvPr>
        </p:nvSpPr>
        <p:spPr>
          <a:xfrm>
            <a:off x="179388" y="115888"/>
            <a:ext cx="8507412" cy="433387"/>
          </a:xfrm>
        </p:spPr>
        <p:txBody>
          <a:bodyPr/>
          <a:lstStyle/>
          <a:p>
            <a:pPr>
              <a:defRPr/>
            </a:pPr>
            <a:r>
              <a:rPr lang="en-US" sz="2800" dirty="0">
                <a:solidFill>
                  <a:schemeClr val="tx2">
                    <a:lumMod val="50000"/>
                  </a:schemeClr>
                </a:solidFill>
                <a:effectLst/>
                <a:latin typeface="Arial" charset="0"/>
              </a:rPr>
              <a:t>FLEXIBLE PACKAGING ADVANTAGES/DRIVERS</a:t>
            </a:r>
          </a:p>
        </p:txBody>
      </p:sp>
      <p:sp>
        <p:nvSpPr>
          <p:cNvPr id="39938" name="Content Placeholder 2">
            <a:extLst>
              <a:ext uri="{FF2B5EF4-FFF2-40B4-BE49-F238E27FC236}">
                <a16:creationId xmlns:a16="http://schemas.microsoft.com/office/drawing/2014/main" id="{582DD0B0-852C-394B-BBAA-9AB6BA799E16}"/>
              </a:ext>
            </a:extLst>
          </p:cNvPr>
          <p:cNvSpPr>
            <a:spLocks noGrp="1" noChangeArrowheads="1"/>
          </p:cNvSpPr>
          <p:nvPr>
            <p:ph idx="1"/>
          </p:nvPr>
        </p:nvSpPr>
        <p:spPr>
          <a:xfrm>
            <a:off x="0" y="764703"/>
            <a:ext cx="9144000" cy="5977409"/>
          </a:xfrm>
        </p:spPr>
        <p:txBody>
          <a:bodyPr/>
          <a:lstStyle/>
          <a:p>
            <a:pPr>
              <a:buClr>
                <a:schemeClr val="bg2"/>
              </a:buClr>
            </a:pPr>
            <a:r>
              <a:rPr lang="en-GB" sz="2200" b="1" dirty="0">
                <a:solidFill>
                  <a:schemeClr val="bg2"/>
                </a:solidFill>
                <a:effectLst/>
                <a:latin typeface="Arial" panose="020B0604020202020204" pitchFamily="34" charset="0"/>
                <a:cs typeface="Arial" panose="020B0604020202020204" pitchFamily="34" charset="0"/>
              </a:rPr>
              <a:t>Flexible packaging is superbly designed for first- life uses: low content spoilage; long shelf life; low cost; convenience </a:t>
            </a:r>
            <a:endParaRPr lang="en-US" altLang="en-US" sz="2200" b="1" dirty="0">
              <a:solidFill>
                <a:srgbClr val="000514"/>
              </a:solidFill>
              <a:effectLst/>
              <a:latin typeface="Arial" panose="020B0604020202020204" pitchFamily="34" charset="0"/>
              <a:cs typeface="Arial" panose="020B0604020202020204" pitchFamily="34" charset="0"/>
            </a:endParaRPr>
          </a:p>
          <a:p>
            <a:pPr eaLnBrk="1" hangingPunct="1">
              <a:buClr>
                <a:srgbClr val="000514"/>
              </a:buClr>
              <a:buSzPct val="150000"/>
              <a:buFont typeface="Wingdings" pitchFamily="2" charset="2"/>
              <a:buChar char="§"/>
            </a:pPr>
            <a:r>
              <a:rPr lang="en-US" altLang="en-US" sz="2200" b="1" dirty="0">
                <a:solidFill>
                  <a:srgbClr val="000514"/>
                </a:solidFill>
                <a:effectLst/>
                <a:latin typeface="Arial" panose="020B0604020202020204" pitchFamily="34" charset="0"/>
                <a:cs typeface="Arial" panose="020B0604020202020204" pitchFamily="34" charset="0"/>
              </a:rPr>
              <a:t>It is replacing other formats because of its resource efficiency:</a:t>
            </a:r>
          </a:p>
          <a:p>
            <a:pPr eaLnBrk="1" hangingPunct="1">
              <a:buClr>
                <a:srgbClr val="000514"/>
              </a:buClr>
              <a:buFont typeface="Wingdings" pitchFamily="2" charset="2"/>
              <a:buChar char="v"/>
            </a:pPr>
            <a:r>
              <a:rPr lang="en-US" altLang="en-US" sz="2200" b="1" dirty="0">
                <a:solidFill>
                  <a:srgbClr val="000514"/>
                </a:solidFill>
                <a:effectLst/>
                <a:latin typeface="Arial" panose="020B0604020202020204" pitchFamily="34" charset="0"/>
                <a:cs typeface="Arial" panose="020B0604020202020204" pitchFamily="34" charset="0"/>
              </a:rPr>
              <a:t>Provides equal or better functionality but uses far less materials (minimum possible to package a product), generates less waste, lower energy and transport costs </a:t>
            </a:r>
          </a:p>
          <a:p>
            <a:pPr eaLnBrk="1" hangingPunct="1">
              <a:buClrTx/>
              <a:buFont typeface="Wingdings" pitchFamily="2" charset="2"/>
              <a:buChar char="v"/>
            </a:pPr>
            <a:r>
              <a:rPr lang="en-US" altLang="en-US" sz="2200" b="1" dirty="0">
                <a:solidFill>
                  <a:schemeClr val="bg2"/>
                </a:solidFill>
                <a:effectLst/>
                <a:latin typeface="Arial" panose="020B0604020202020204" pitchFamily="34" charset="0"/>
                <a:cs typeface="Arial" panose="020B0604020202020204" pitchFamily="34" charset="0"/>
              </a:rPr>
              <a:t>Lower environmental impact (LCA) and carbon footprint (GHG emissions) than other formats. The environmental impact of flexible packaging is much less than that of food waste</a:t>
            </a:r>
          </a:p>
          <a:p>
            <a:pPr eaLnBrk="1" hangingPunct="1">
              <a:buClrTx/>
              <a:buFont typeface="Wingdings" pitchFamily="2" charset="2"/>
              <a:buChar char="v"/>
            </a:pPr>
            <a:r>
              <a:rPr lang="en-US" altLang="en-US" sz="2200" b="1" dirty="0">
                <a:solidFill>
                  <a:schemeClr val="bg2"/>
                </a:solidFill>
                <a:effectLst/>
                <a:latin typeface="Arial" panose="020B0604020202020204" pitchFamily="34" charset="0"/>
                <a:cs typeface="Arial" panose="020B0604020202020204" pitchFamily="34" charset="0"/>
              </a:rPr>
              <a:t>Can be tailored to specific product and size; </a:t>
            </a:r>
            <a:r>
              <a:rPr lang="en-GB" sz="2200" b="1" dirty="0">
                <a:solidFill>
                  <a:schemeClr val="bg2"/>
                </a:solidFill>
                <a:effectLst/>
                <a:latin typeface="Arial" panose="020B0604020202020204" pitchFamily="34" charset="0"/>
                <a:cs typeface="Arial" panose="020B0604020202020204" pitchFamily="34" charset="0"/>
              </a:rPr>
              <a:t>readily printed, decorated and coded without use of separate labels; and allows instant changes</a:t>
            </a:r>
            <a:endParaRPr lang="en-US" altLang="en-US" sz="2200" b="1" dirty="0">
              <a:solidFill>
                <a:schemeClr val="bg2"/>
              </a:solidFill>
              <a:effectLst/>
              <a:latin typeface="Arial" panose="020B0604020202020204" pitchFamily="34" charset="0"/>
              <a:cs typeface="Arial" panose="020B0604020202020204" pitchFamily="34" charset="0"/>
            </a:endParaRPr>
          </a:p>
          <a:p>
            <a:pPr eaLnBrk="1" hangingPunct="1">
              <a:buClrTx/>
              <a:buFont typeface="Wingdings" pitchFamily="2" charset="2"/>
              <a:buChar char="v"/>
            </a:pPr>
            <a:r>
              <a:rPr lang="en-US" altLang="en-US" sz="2200" b="1" dirty="0">
                <a:solidFill>
                  <a:schemeClr val="bg2"/>
                </a:solidFill>
                <a:effectLst/>
                <a:latin typeface="Arial" panose="020B0604020202020204" pitchFamily="34" charset="0"/>
                <a:cs typeface="Arial" panose="020B0604020202020204" pitchFamily="34" charset="0"/>
              </a:rPr>
              <a:t>High and tunable barrier protection to O</a:t>
            </a:r>
            <a:r>
              <a:rPr lang="en-US" altLang="en-US" sz="2200" b="1" baseline="-25000" dirty="0">
                <a:solidFill>
                  <a:schemeClr val="bg2"/>
                </a:solidFill>
                <a:effectLst/>
                <a:latin typeface="Arial" panose="020B0604020202020204" pitchFamily="34" charset="0"/>
                <a:cs typeface="Arial" panose="020B0604020202020204" pitchFamily="34" charset="0"/>
              </a:rPr>
              <a:t>2,</a:t>
            </a:r>
            <a:r>
              <a:rPr lang="en-US" altLang="en-US" sz="2200" b="1" dirty="0">
                <a:solidFill>
                  <a:schemeClr val="bg2"/>
                </a:solidFill>
                <a:effectLst/>
                <a:latin typeface="Arial" panose="020B0604020202020204" pitchFamily="34" charset="0"/>
                <a:cs typeface="Arial" panose="020B0604020202020204" pitchFamily="34" charset="0"/>
              </a:rPr>
              <a:t>CO</a:t>
            </a:r>
            <a:r>
              <a:rPr lang="en-US" altLang="en-US" sz="2200" b="1" baseline="-25000" dirty="0">
                <a:solidFill>
                  <a:schemeClr val="bg2"/>
                </a:solidFill>
                <a:effectLst/>
                <a:latin typeface="Arial" panose="020B0604020202020204" pitchFamily="34" charset="0"/>
                <a:cs typeface="Arial" panose="020B0604020202020204" pitchFamily="34" charset="0"/>
              </a:rPr>
              <a:t>2</a:t>
            </a:r>
            <a:r>
              <a:rPr lang="en-US" altLang="en-US" sz="2200" b="1" dirty="0">
                <a:solidFill>
                  <a:schemeClr val="bg2"/>
                </a:solidFill>
                <a:effectLst/>
                <a:latin typeface="Arial" panose="020B0604020202020204" pitchFamily="34" charset="0"/>
                <a:cs typeface="Arial" panose="020B0604020202020204" pitchFamily="34" charset="0"/>
              </a:rPr>
              <a:t> &amp; moisture vapor minimizes perishable waste and increases shelf-life</a:t>
            </a:r>
          </a:p>
          <a:p>
            <a:pPr eaLnBrk="1" hangingPunct="1">
              <a:buClrTx/>
              <a:buFont typeface="Wingdings" pitchFamily="2" charset="2"/>
              <a:buChar char="v"/>
            </a:pPr>
            <a:r>
              <a:rPr lang="en-US" altLang="en-US" sz="2200" b="1" dirty="0">
                <a:solidFill>
                  <a:schemeClr val="bg2"/>
                </a:solidFill>
                <a:effectLst/>
                <a:latin typeface="Arial" panose="020B0604020202020204" pitchFamily="34" charset="0"/>
                <a:cs typeface="Arial" panose="020B0604020202020204" pitchFamily="34" charset="0"/>
              </a:rPr>
              <a:t>Consumer convenience fits contemporary lifestyle, e.g. easy opening, resealable, portion control, zips, dispensers </a:t>
            </a:r>
          </a:p>
          <a:p>
            <a:pPr marL="0" indent="0" eaLnBrk="1" hangingPunct="1">
              <a:buClrTx/>
              <a:buNone/>
            </a:pPr>
            <a:endParaRPr lang="en-US" altLang="en-US" sz="2200" b="1" dirty="0">
              <a:solidFill>
                <a:schemeClr val="bg2"/>
              </a:solidFill>
              <a:effectLst/>
              <a:latin typeface="Arial" panose="020B0604020202020204" pitchFamily="34" charset="0"/>
              <a:cs typeface="Arial" panose="020B0604020202020204" pitchFamily="34" charset="0"/>
            </a:endParaRPr>
          </a:p>
          <a:p>
            <a:pPr marL="0" indent="0" eaLnBrk="1" hangingPunct="1">
              <a:buClrTx/>
              <a:buNone/>
            </a:pPr>
            <a:endParaRPr lang="en-US" altLang="en-US" sz="2400" b="1" dirty="0">
              <a:solidFill>
                <a:schemeClr val="bg2"/>
              </a:solidFill>
              <a:effectLst/>
              <a:latin typeface="Arial" panose="020B0604020202020204" pitchFamily="34" charset="0"/>
            </a:endParaRPr>
          </a:p>
          <a:p>
            <a:pPr eaLnBrk="1" hangingPunct="1">
              <a:buClrTx/>
              <a:buFont typeface="Wingdings" pitchFamily="2" charset="2"/>
              <a:buChar char="v"/>
            </a:pPr>
            <a:endParaRPr lang="en-US" altLang="en-US" sz="2400" b="1" dirty="0">
              <a:solidFill>
                <a:schemeClr val="bg2"/>
              </a:solidFill>
              <a:effectLst/>
              <a:latin typeface="Arial" panose="020B0604020202020204" pitchFamily="34" charset="0"/>
            </a:endParaRPr>
          </a:p>
          <a:p>
            <a:pPr eaLnBrk="1" hangingPunct="1">
              <a:buClrTx/>
              <a:buFont typeface="Wingdings" pitchFamily="2" charset="2"/>
              <a:buChar char="v"/>
            </a:pPr>
            <a:endParaRPr lang="en-US" altLang="en-US" sz="2400" b="1" dirty="0">
              <a:solidFill>
                <a:schemeClr val="bg2"/>
              </a:solidFill>
              <a:effectLst/>
              <a:latin typeface="Arial" panose="020B0604020202020204" pitchFamily="34" charset="0"/>
            </a:endParaRPr>
          </a:p>
        </p:txBody>
      </p:sp>
    </p:spTree>
    <p:extLst>
      <p:ext uri="{BB962C8B-B14F-4D97-AF65-F5344CB8AC3E}">
        <p14:creationId xmlns:p14="http://schemas.microsoft.com/office/powerpoint/2010/main" val="203364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5CAE5DB-B103-CF4B-8D27-077E367C3524}"/>
              </a:ext>
            </a:extLst>
          </p:cNvPr>
          <p:cNvSpPr>
            <a:spLocks noGrp="1"/>
          </p:cNvSpPr>
          <p:nvPr>
            <p:ph type="title"/>
          </p:nvPr>
        </p:nvSpPr>
        <p:spPr>
          <a:xfrm>
            <a:off x="457200" y="188913"/>
            <a:ext cx="8229600" cy="215900"/>
          </a:xfrm>
        </p:spPr>
        <p:txBody>
          <a:bodyPr/>
          <a:lstStyle/>
          <a:p>
            <a:pPr>
              <a:defRPr/>
            </a:pPr>
            <a:r>
              <a:rPr lang="en-US" sz="2800" dirty="0">
                <a:solidFill>
                  <a:schemeClr val="tx2">
                    <a:lumMod val="50000"/>
                  </a:schemeClr>
                </a:solidFill>
                <a:effectLst/>
                <a:latin typeface="Arial" charset="0"/>
              </a:rPr>
              <a:t>FLEXIBLE PACKAGING NEGATIVE FACTORS</a:t>
            </a:r>
          </a:p>
        </p:txBody>
      </p:sp>
      <p:sp>
        <p:nvSpPr>
          <p:cNvPr id="41986" name="Content Placeholder 2">
            <a:extLst>
              <a:ext uri="{FF2B5EF4-FFF2-40B4-BE49-F238E27FC236}">
                <a16:creationId xmlns:a16="http://schemas.microsoft.com/office/drawing/2014/main" id="{E094BEE7-A83B-394F-815D-A3640D4B0DA3}"/>
              </a:ext>
            </a:extLst>
          </p:cNvPr>
          <p:cNvSpPr>
            <a:spLocks noGrp="1" noChangeArrowheads="1"/>
          </p:cNvSpPr>
          <p:nvPr>
            <p:ph idx="1"/>
          </p:nvPr>
        </p:nvSpPr>
        <p:spPr>
          <a:xfrm>
            <a:off x="107950" y="549275"/>
            <a:ext cx="8928100" cy="6153150"/>
          </a:xfrm>
        </p:spPr>
        <p:txBody>
          <a:bodyPr/>
          <a:lstStyle/>
          <a:p>
            <a:pPr marL="0" indent="0" eaLnBrk="1" hangingPunct="1">
              <a:buClr>
                <a:srgbClr val="000514"/>
              </a:buClr>
              <a:buSzPct val="120000"/>
              <a:buFont typeface="Wingdings" pitchFamily="2" charset="2"/>
              <a:buNone/>
              <a:defRPr/>
            </a:pPr>
            <a:r>
              <a:rPr lang="en-US" altLang="en-US" sz="2200" b="1" dirty="0">
                <a:solidFill>
                  <a:srgbClr val="000514"/>
                </a:solidFill>
                <a:effectLst/>
                <a:latin typeface="Arial" panose="020B0604020202020204" pitchFamily="34" charset="0"/>
                <a:cs typeface="Arial" panose="020B0604020202020204" pitchFamily="34" charset="0"/>
              </a:rPr>
              <a:t>The challenge is at End-of-Life because of problems of disposal, recycling, reuse, littering and ocean pollution:</a:t>
            </a:r>
          </a:p>
          <a:p>
            <a:pPr eaLnBrk="1" hangingPunct="1">
              <a:buClr>
                <a:srgbClr val="000514"/>
              </a:buClr>
              <a:buSzPct val="140000"/>
              <a:buFont typeface="Arial" panose="020B0604020202020204" pitchFamily="34" charset="0"/>
              <a:buChar char="•"/>
              <a:defRPr/>
            </a:pPr>
            <a:r>
              <a:rPr lang="en-GB" sz="2200" b="1" dirty="0">
                <a:solidFill>
                  <a:schemeClr val="bg2"/>
                </a:solidFill>
                <a:effectLst/>
                <a:latin typeface="Arial" panose="020B0604020202020204" pitchFamily="34" charset="0"/>
                <a:cs typeface="Arial" panose="020B0604020202020204" pitchFamily="34" charset="0"/>
              </a:rPr>
              <a:t>Lack of collection, sorting and recycling infrastructure, particularly for multilayer laminates and barrier packaging</a:t>
            </a:r>
            <a:endParaRPr lang="en-US" altLang="en-US" sz="2200" b="1" dirty="0">
              <a:solidFill>
                <a:srgbClr val="000514"/>
              </a:solidFill>
              <a:effectLst/>
              <a:latin typeface="Arial" panose="020B0604020202020204" pitchFamily="34" charset="0"/>
              <a:cs typeface="Arial" panose="020B0604020202020204" pitchFamily="34" charset="0"/>
            </a:endParaRPr>
          </a:p>
          <a:p>
            <a:pPr eaLnBrk="1" hangingPunct="1">
              <a:buClr>
                <a:srgbClr val="000514"/>
              </a:buClr>
              <a:buSzPct val="150000"/>
              <a:buFont typeface="Arial" panose="020B0604020202020204" pitchFamily="34" charset="0"/>
              <a:buChar char="•"/>
              <a:defRPr/>
            </a:pPr>
            <a:r>
              <a:rPr lang="en-US" altLang="en-US" sz="2200" b="1" dirty="0">
                <a:solidFill>
                  <a:srgbClr val="000514"/>
                </a:solidFill>
                <a:effectLst/>
                <a:latin typeface="Arial" panose="020B0604020202020204" pitchFamily="34" charset="0"/>
                <a:cs typeface="Arial" panose="020B0604020202020204" pitchFamily="34" charset="0"/>
              </a:rPr>
              <a:t>Difficult to economically mechanically recycle films and multilayers, particularly post-consumer, in present MRF equipment so they are presently generally landfilled  </a:t>
            </a:r>
          </a:p>
          <a:p>
            <a:pPr eaLnBrk="1" hangingPunct="1">
              <a:buClr>
                <a:schemeClr val="bg2"/>
              </a:buClr>
              <a:buSzPct val="150000"/>
              <a:buFont typeface="Arial" panose="020B0604020202020204" pitchFamily="34" charset="0"/>
              <a:buChar char="•"/>
              <a:defRPr/>
            </a:pPr>
            <a:r>
              <a:rPr lang="en-US" altLang="en-US" sz="2200" b="1" dirty="0">
                <a:solidFill>
                  <a:schemeClr val="bg2"/>
                </a:solidFill>
                <a:effectLst/>
                <a:latin typeface="Arial" panose="020B0604020202020204" pitchFamily="34" charset="0"/>
                <a:cs typeface="Arial" panose="020B0604020202020204" pitchFamily="34" charset="0"/>
              </a:rPr>
              <a:t>Low bulk density so less economic incentive to recycle</a:t>
            </a:r>
          </a:p>
          <a:p>
            <a:pPr eaLnBrk="1" hangingPunct="1">
              <a:buClr>
                <a:schemeClr val="bg2"/>
              </a:buClr>
              <a:buSzPct val="150000"/>
              <a:buFont typeface="Arial" panose="020B0604020202020204" pitchFamily="34" charset="0"/>
              <a:buChar char="•"/>
              <a:defRPr/>
            </a:pPr>
            <a:r>
              <a:rPr lang="en-US" altLang="en-US" sz="2200" b="1" dirty="0">
                <a:solidFill>
                  <a:schemeClr val="bg2"/>
                </a:solidFill>
                <a:effectLst/>
                <a:latin typeface="Arial" panose="020B0604020202020204" pitchFamily="34" charset="0"/>
                <a:cs typeface="Arial" panose="020B0604020202020204" pitchFamily="34" charset="0"/>
              </a:rPr>
              <a:t>Printing and frequently food residue or other contamination can amount to 10-20% of package weight</a:t>
            </a:r>
          </a:p>
          <a:p>
            <a:pPr eaLnBrk="1" hangingPunct="1">
              <a:buClr>
                <a:schemeClr val="bg2"/>
              </a:buClr>
              <a:buSzPct val="150000"/>
              <a:buFont typeface="Arial" panose="020B0604020202020204" pitchFamily="34" charset="0"/>
              <a:buChar char="•"/>
              <a:defRPr/>
            </a:pPr>
            <a:r>
              <a:rPr lang="en-US" altLang="en-US" sz="2200" b="1" dirty="0">
                <a:solidFill>
                  <a:schemeClr val="bg2"/>
                </a:solidFill>
                <a:effectLst/>
                <a:latin typeface="Arial" panose="020B0604020202020204" pitchFamily="34" charset="0"/>
                <a:cs typeface="Arial" panose="020B0604020202020204" pitchFamily="34" charset="0"/>
              </a:rPr>
              <a:t>High litter visibility even though less material used</a:t>
            </a:r>
          </a:p>
          <a:p>
            <a:pPr eaLnBrk="1" hangingPunct="1">
              <a:buClr>
                <a:schemeClr val="bg2"/>
              </a:buClr>
              <a:buSzPct val="150000"/>
              <a:buFont typeface="Arial" panose="020B0604020202020204" pitchFamily="34" charset="0"/>
              <a:buChar char="•"/>
              <a:defRPr/>
            </a:pPr>
            <a:r>
              <a:rPr lang="en-US" altLang="en-US" sz="2200" b="1" dirty="0">
                <a:solidFill>
                  <a:schemeClr val="bg2"/>
                </a:solidFill>
                <a:effectLst/>
                <a:latin typeface="Arial" panose="020B0604020202020204" pitchFamily="34" charset="0"/>
                <a:cs typeface="Arial" panose="020B0604020202020204" pitchFamily="34" charset="0"/>
              </a:rPr>
              <a:t>Slow environmental degradation of many materials used</a:t>
            </a:r>
          </a:p>
          <a:p>
            <a:pPr eaLnBrk="1" hangingPunct="1">
              <a:buClr>
                <a:schemeClr val="bg2"/>
              </a:buClr>
              <a:buSzPct val="150000"/>
              <a:buFont typeface="Wingdings" pitchFamily="2" charset="2"/>
              <a:buChar char="§"/>
              <a:defRPr/>
            </a:pPr>
            <a:r>
              <a:rPr lang="en-US" altLang="en-US" sz="2200" b="1" dirty="0">
                <a:solidFill>
                  <a:schemeClr val="bg2"/>
                </a:solidFill>
                <a:effectLst/>
                <a:latin typeface="Arial" panose="020B0604020202020204" pitchFamily="34" charset="0"/>
                <a:cs typeface="Arial" panose="020B0604020202020204" pitchFamily="34" charset="0"/>
              </a:rPr>
              <a:t>These are significant problems due to consumer, NGO and governmental environmental and sustainability concerns, opposition and potential regulatory action, e.g. moves in UK, Europe, US, China to restrict, tax or ban “single-use” flexpack</a:t>
            </a:r>
          </a:p>
          <a:p>
            <a:pPr eaLnBrk="1" hangingPunct="1">
              <a:buClr>
                <a:schemeClr val="bg2"/>
              </a:buClr>
              <a:buSzPct val="150000"/>
              <a:buFont typeface="Wingdings" pitchFamily="2" charset="2"/>
              <a:buChar char="§"/>
              <a:defRPr/>
            </a:pPr>
            <a:endParaRPr lang="en-US" altLang="en-US" sz="2200" b="1" dirty="0">
              <a:solidFill>
                <a:schemeClr val="bg2"/>
              </a:solidFill>
              <a:effectLst/>
              <a:latin typeface="Arial" panose="020B0604020202020204" pitchFamily="34" charset="0"/>
              <a:cs typeface="Arial" panose="020B0604020202020204" pitchFamily="34" charset="0"/>
            </a:endParaRPr>
          </a:p>
          <a:p>
            <a:pPr eaLnBrk="1" hangingPunct="1">
              <a:buClr>
                <a:schemeClr val="bg2"/>
              </a:buClr>
              <a:buSzPct val="150000"/>
              <a:buFont typeface="Arial" panose="020B0604020202020204" pitchFamily="34" charset="0"/>
              <a:buChar char="•"/>
              <a:defRPr/>
            </a:pPr>
            <a:endParaRPr lang="en-GB" altLang="en-US" sz="2000" b="1" dirty="0">
              <a:solidFill>
                <a:schemeClr val="bg2"/>
              </a:solidFill>
              <a:effectLst/>
              <a:latin typeface="Arial" panose="020B0604020202020204" pitchFamily="34" charset="0"/>
            </a:endParaRPr>
          </a:p>
          <a:p>
            <a:pPr eaLnBrk="1" hangingPunct="1">
              <a:buClr>
                <a:schemeClr val="bg2"/>
              </a:buClr>
              <a:buSzPct val="150000"/>
              <a:buFont typeface="Arial" panose="020B0604020202020204" pitchFamily="34" charset="0"/>
              <a:buChar char="•"/>
              <a:defRPr/>
            </a:pPr>
            <a:endParaRPr lang="en-US" altLang="en-US" sz="2000" b="1" dirty="0">
              <a:solidFill>
                <a:schemeClr val="bg2"/>
              </a:solidFill>
              <a:effectLst/>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F63D-B5C0-4445-991E-4B0FDB30B259}"/>
              </a:ext>
            </a:extLst>
          </p:cNvPr>
          <p:cNvSpPr>
            <a:spLocks noGrp="1"/>
          </p:cNvSpPr>
          <p:nvPr>
            <p:ph type="title"/>
          </p:nvPr>
        </p:nvSpPr>
        <p:spPr>
          <a:xfrm>
            <a:off x="539750" y="115888"/>
            <a:ext cx="8229600" cy="661987"/>
          </a:xfrm>
        </p:spPr>
        <p:txBody>
          <a:bodyPr/>
          <a:lstStyle/>
          <a:p>
            <a:pPr>
              <a:defRPr/>
            </a:pPr>
            <a:r>
              <a:rPr lang="en-US" sz="3600" dirty="0">
                <a:solidFill>
                  <a:schemeClr val="tx2">
                    <a:lumMod val="50000"/>
                  </a:schemeClr>
                </a:solidFill>
                <a:effectLst/>
                <a:latin typeface="Arial" pitchFamily="34" charset="0"/>
              </a:rPr>
              <a:t>ENVIRONMENTAL OPPOSITION</a:t>
            </a:r>
          </a:p>
        </p:txBody>
      </p:sp>
      <p:sp>
        <p:nvSpPr>
          <p:cNvPr id="3" name="Content Placeholder 2">
            <a:extLst>
              <a:ext uri="{FF2B5EF4-FFF2-40B4-BE49-F238E27FC236}">
                <a16:creationId xmlns:a16="http://schemas.microsoft.com/office/drawing/2014/main" id="{50319A53-EBF6-BF43-9D41-A4743B455BC6}"/>
              </a:ext>
            </a:extLst>
          </p:cNvPr>
          <p:cNvSpPr>
            <a:spLocks noGrp="1"/>
          </p:cNvSpPr>
          <p:nvPr>
            <p:ph idx="1"/>
          </p:nvPr>
        </p:nvSpPr>
        <p:spPr>
          <a:xfrm>
            <a:off x="107950" y="777875"/>
            <a:ext cx="9036050" cy="6080124"/>
          </a:xfrm>
        </p:spPr>
        <p:txBody>
          <a:bodyPr/>
          <a:lstStyle/>
          <a:p>
            <a:pPr>
              <a:buClrTx/>
              <a:defRPr/>
            </a:pPr>
            <a:r>
              <a:rPr lang="en-US" sz="2400" b="1" dirty="0">
                <a:solidFill>
                  <a:schemeClr val="bg2"/>
                </a:solidFill>
                <a:effectLst/>
                <a:latin typeface="Arial" charset="0"/>
              </a:rPr>
              <a:t>Adversarial campaigns instituted by environmental NGOs, including As You Sow, Upstream, 5 Gyres, Gaia, NRDC, Greenpeace and Sierra Club, versus food companies over pouch packaging, e.g. Kraft Capri Sun</a:t>
            </a:r>
          </a:p>
          <a:p>
            <a:pPr>
              <a:buClrTx/>
              <a:defRPr/>
            </a:pPr>
            <a:r>
              <a:rPr lang="en-US" sz="2400" b="1" dirty="0">
                <a:solidFill>
                  <a:schemeClr val="bg2"/>
                </a:solidFill>
                <a:effectLst/>
                <a:latin typeface="Arial" charset="0"/>
              </a:rPr>
              <a:t>Pressure being placed on food companies and their shareholders to set up take-back programs or stop using plastic pouch packaging altogether</a:t>
            </a:r>
          </a:p>
          <a:p>
            <a:pPr>
              <a:buClrTx/>
              <a:defRPr/>
            </a:pPr>
            <a:r>
              <a:rPr lang="en-US" sz="2400" b="1" dirty="0">
                <a:solidFill>
                  <a:schemeClr val="bg2"/>
                </a:solidFill>
                <a:effectLst/>
                <a:latin typeface="Arial" charset="0"/>
              </a:rPr>
              <a:t>NGO position: it is not acceptable to produce a product designed to be disposed of</a:t>
            </a:r>
          </a:p>
          <a:p>
            <a:pPr>
              <a:buClrTx/>
              <a:defRPr/>
            </a:pPr>
            <a:r>
              <a:rPr lang="en-US" sz="2400" b="1" dirty="0">
                <a:solidFill>
                  <a:schemeClr val="bg2"/>
                </a:solidFill>
                <a:effectLst/>
                <a:latin typeface="Arial" charset="0"/>
              </a:rPr>
              <a:t>This is based on equating sustainability with mechanical recyclability &amp; discounting the sustainability (LCA &amp; GHG) advantages of flexible packaging </a:t>
            </a:r>
            <a:r>
              <a:rPr lang="en-GB" sz="2400" b="1" dirty="0">
                <a:solidFill>
                  <a:schemeClr val="bg2"/>
                </a:solidFill>
                <a:effectLst/>
                <a:latin typeface="Arial" panose="020B0604020202020204" pitchFamily="34" charset="0"/>
                <a:cs typeface="Arial" panose="020B0604020202020204" pitchFamily="34" charset="0"/>
              </a:rPr>
              <a:t>in its minimal materials, transport &amp; energy use &amp; reduction in perishable product waste so that it saves more resources than it uses </a:t>
            </a:r>
            <a:endParaRPr lang="en-GB" sz="1800" dirty="0">
              <a:solidFill>
                <a:schemeClr val="bg2"/>
              </a:solidFill>
              <a:effectLst/>
              <a:latin typeface="Arial" panose="020B0604020202020204" pitchFamily="34" charset="0"/>
              <a:cs typeface="Arial" panose="020B0604020202020204" pitchFamily="34" charset="0"/>
            </a:endParaRPr>
          </a:p>
          <a:p>
            <a:pPr marL="0" indent="0">
              <a:buClrTx/>
              <a:buNone/>
              <a:defRPr/>
            </a:pPr>
            <a:endParaRPr lang="en-US" sz="2400" b="1" dirty="0">
              <a:solidFill>
                <a:schemeClr val="bg2"/>
              </a:solidFill>
              <a:effectLst/>
              <a:latin typeface="Arial" charset="0"/>
            </a:endParaRPr>
          </a:p>
          <a:p>
            <a:pPr>
              <a:buClrTx/>
              <a:buFont typeface="Wingdings" pitchFamily="2" charset="2"/>
              <a:buNone/>
              <a:defRPr/>
            </a:pPr>
            <a:r>
              <a:rPr lang="en-US" sz="2400" b="1" dirty="0">
                <a:solidFill>
                  <a:schemeClr val="bg2"/>
                </a:solidFill>
                <a:effectLst/>
                <a:latin typeface="Arial" charset="0"/>
              </a:rPr>
              <a:t> </a:t>
            </a:r>
          </a:p>
          <a:p>
            <a:pPr>
              <a:buClrTx/>
              <a:buFont typeface="Arial" pitchFamily="34" charset="0"/>
              <a:buChar char="•"/>
              <a:defRPr/>
            </a:pPr>
            <a:endParaRPr lang="en-US" sz="2400" b="1" dirty="0">
              <a:solidFill>
                <a:schemeClr val="bg2"/>
              </a:solidFill>
              <a:effectLst/>
              <a:latin typeface="Arial" charset="0"/>
            </a:endParaRPr>
          </a:p>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FE0F5F3-454C-3F4A-A6DF-9EF246B53515}"/>
              </a:ext>
            </a:extLst>
          </p:cNvPr>
          <p:cNvSpPr>
            <a:spLocks noGrp="1" noChangeArrowheads="1"/>
          </p:cNvSpPr>
          <p:nvPr>
            <p:ph type="title"/>
          </p:nvPr>
        </p:nvSpPr>
        <p:spPr>
          <a:xfrm>
            <a:off x="250825" y="115888"/>
            <a:ext cx="8893175" cy="936625"/>
          </a:xfrm>
        </p:spPr>
        <p:txBody>
          <a:bodyPr anchor="t">
            <a:normAutofit/>
          </a:bodyPr>
          <a:lstStyle/>
          <a:p>
            <a:pPr>
              <a:defRPr/>
            </a:pPr>
            <a:r>
              <a:rPr lang="en-US" sz="3200" dirty="0">
                <a:solidFill>
                  <a:schemeClr val="tx2">
                    <a:lumMod val="50000"/>
                  </a:schemeClr>
                </a:solidFill>
                <a:effectLst/>
                <a:latin typeface="Arial" pitchFamily="34" charset="0"/>
              </a:rPr>
              <a:t>INDUSTRY ACTIONS AND RESPONSES </a:t>
            </a:r>
          </a:p>
        </p:txBody>
      </p:sp>
      <p:sp>
        <p:nvSpPr>
          <p:cNvPr id="44034" name="Rectangle 3">
            <a:extLst>
              <a:ext uri="{FF2B5EF4-FFF2-40B4-BE49-F238E27FC236}">
                <a16:creationId xmlns:a16="http://schemas.microsoft.com/office/drawing/2014/main" id="{1897BD84-6064-4647-B9EC-B11674D4C957}"/>
              </a:ext>
            </a:extLst>
          </p:cNvPr>
          <p:cNvSpPr>
            <a:spLocks noGrp="1" noChangeArrowheads="1"/>
          </p:cNvSpPr>
          <p:nvPr>
            <p:ph idx="1"/>
          </p:nvPr>
        </p:nvSpPr>
        <p:spPr>
          <a:xfrm>
            <a:off x="179388" y="620713"/>
            <a:ext cx="8893175" cy="5976639"/>
          </a:xfrm>
        </p:spPr>
        <p:txBody>
          <a:bodyPr/>
          <a:lstStyle/>
          <a:p>
            <a:pPr>
              <a:spcBef>
                <a:spcPct val="0"/>
              </a:spcBef>
              <a:spcAft>
                <a:spcPts val="600"/>
              </a:spcAft>
              <a:buClrTx/>
              <a:buSzPct val="130000"/>
              <a:buFont typeface="Wingdings" pitchFamily="2" charset="2"/>
              <a:buChar char="§"/>
              <a:defRPr/>
            </a:pPr>
            <a:r>
              <a:rPr lang="en-US" altLang="en-US" sz="2400" b="1" dirty="0">
                <a:solidFill>
                  <a:schemeClr val="bg2"/>
                </a:solidFill>
                <a:effectLst/>
                <a:latin typeface="Arial" panose="020B0604020202020204" pitchFamily="34" charset="0"/>
              </a:rPr>
              <a:t>Industry serious about ecological challenges &amp; actively seeking effective, economic end-of-life solutions to keep flexible packaging from landfill, litter and ocean pollution and promote use in circular economy</a:t>
            </a:r>
          </a:p>
          <a:p>
            <a:pPr>
              <a:spcBef>
                <a:spcPct val="0"/>
              </a:spcBef>
              <a:spcAft>
                <a:spcPts val="600"/>
              </a:spcAft>
              <a:buClrTx/>
              <a:defRPr/>
            </a:pPr>
            <a:r>
              <a:rPr lang="en-GB" sz="2400" b="1" dirty="0">
                <a:solidFill>
                  <a:schemeClr val="bg2"/>
                </a:solidFill>
                <a:effectLst/>
                <a:latin typeface="Arial" panose="020B0604020202020204" pitchFamily="34" charset="0"/>
                <a:cs typeface="Arial" panose="020B0604020202020204" pitchFamily="34" charset="0"/>
              </a:rPr>
              <a:t>Include collection, identification, sorting, recycling &amp; recovery processes &amp; development of recyclate markets</a:t>
            </a:r>
            <a:r>
              <a:rPr lang="en-US" altLang="en-US" sz="2400" b="1" dirty="0">
                <a:solidFill>
                  <a:schemeClr val="bg2"/>
                </a:solidFill>
                <a:effectLst/>
                <a:latin typeface="Arial" panose="020B0604020202020204" pitchFamily="34" charset="0"/>
              </a:rPr>
              <a:t> </a:t>
            </a:r>
          </a:p>
          <a:p>
            <a:pPr>
              <a:spcBef>
                <a:spcPct val="0"/>
              </a:spcBef>
              <a:spcAft>
                <a:spcPts val="600"/>
              </a:spcAft>
              <a:buClrTx/>
              <a:defRPr/>
            </a:pPr>
            <a:r>
              <a:rPr lang="en-US" altLang="en-US" sz="2400" b="1" dirty="0">
                <a:solidFill>
                  <a:schemeClr val="bg2"/>
                </a:solidFill>
                <a:effectLst/>
                <a:latin typeface="Arial" panose="020B0604020202020204" pitchFamily="34" charset="0"/>
              </a:rPr>
              <a:t>Companies and brands are setting sustainability and recycle content goals in flexible and other packaging (Ellen MacArthur Foundation and Plastics Pact commitments and coming EPR legislation which may mandate flexible film collection)</a:t>
            </a:r>
          </a:p>
          <a:p>
            <a:pPr eaLnBrk="1" hangingPunct="1">
              <a:buClr>
                <a:srgbClr val="000514"/>
              </a:buClr>
              <a:buSzPct val="150000"/>
              <a:buFont typeface="Wingdings" pitchFamily="2" charset="2"/>
              <a:buChar char="§"/>
              <a:defRPr/>
            </a:pPr>
            <a:r>
              <a:rPr lang="en-US" altLang="en-US" sz="2400" b="1" dirty="0">
                <a:solidFill>
                  <a:srgbClr val="000514"/>
                </a:solidFill>
                <a:effectLst/>
                <a:latin typeface="Arial" panose="020B0604020202020204" pitchFamily="34" charset="0"/>
              </a:rPr>
              <a:t>Industry recognizes it is must further increase flexible packaging resource efficiency with improved end-of-life waste management, recycling &amp; recovery, materials &amp; designs.  Multiple approaches under development</a:t>
            </a:r>
          </a:p>
          <a:p>
            <a:pPr marL="0" indent="0" eaLnBrk="1" hangingPunct="1">
              <a:buClr>
                <a:srgbClr val="000514"/>
              </a:buClr>
              <a:buSzPct val="150000"/>
              <a:buFont typeface="Wingdings" pitchFamily="2" charset="2"/>
              <a:buNone/>
              <a:defRPr/>
            </a:pPr>
            <a:endParaRPr lang="en-US" altLang="en-US" sz="2400" b="1" dirty="0">
              <a:solidFill>
                <a:schemeClr val="bg2"/>
              </a:solidFill>
              <a:effectLst/>
              <a:latin typeface="Arial" panose="020B0604020202020204" pitchFamily="34" charset="0"/>
            </a:endParaRPr>
          </a:p>
          <a:p>
            <a:pPr>
              <a:spcBef>
                <a:spcPct val="0"/>
              </a:spcBef>
              <a:spcAft>
                <a:spcPts val="600"/>
              </a:spcAft>
              <a:buClrTx/>
              <a:defRPr/>
            </a:pPr>
            <a:endParaRPr lang="en-US" altLang="en-US" sz="2400" b="1" dirty="0">
              <a:solidFill>
                <a:schemeClr val="bg2"/>
              </a:solidFill>
              <a:effectLst/>
              <a:latin typeface="Arial" panose="020B0604020202020204" pitchFamily="34" charset="0"/>
            </a:endParaRPr>
          </a:p>
        </p:txBody>
      </p:sp>
      <p:sp>
        <p:nvSpPr>
          <p:cNvPr id="44035" name="Slide Number Placeholder 1">
            <a:extLst>
              <a:ext uri="{FF2B5EF4-FFF2-40B4-BE49-F238E27FC236}">
                <a16:creationId xmlns:a16="http://schemas.microsoft.com/office/drawing/2014/main" id="{74B498D8-D0A1-1D47-9C9C-9CD16627D587}"/>
              </a:ext>
            </a:extLst>
          </p:cNvPr>
          <p:cNvSpPr>
            <a:spLocks noGrp="1"/>
          </p:cNvSpPr>
          <p:nvPr>
            <p:ph type="sldNum" sz="quarter" idx="11"/>
          </p:nvPr>
        </p:nvSpPr>
        <p:spPr>
          <a:xfrm>
            <a:off x="8458200" y="6416675"/>
            <a:ext cx="457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anose="02020404030301010803" pitchFamily="18" charset="0"/>
                <a:cs typeface="Arial" panose="020B0604020202020204" pitchFamily="34" charset="0"/>
              </a:defRPr>
            </a:lvl9pPr>
          </a:lstStyle>
          <a:p>
            <a:pPr algn="ctr">
              <a:spcBef>
                <a:spcPct val="0"/>
              </a:spcBef>
              <a:buClrTx/>
              <a:buSzTx/>
              <a:buFontTx/>
              <a:buNone/>
            </a:pPr>
            <a:fld id="{AE09D52D-964E-7845-873A-82AE0242AA2C}" type="slidenum">
              <a:rPr lang="en-US" altLang="en-US" sz="1200" smtClean="0">
                <a:latin typeface="Arial" panose="020B0604020202020204" pitchFamily="34" charset="0"/>
              </a:rPr>
              <a:pPr algn="ctr">
                <a:spcBef>
                  <a:spcPct val="0"/>
                </a:spcBef>
                <a:buClrTx/>
                <a:buSzTx/>
                <a:buFontTx/>
                <a:buNone/>
              </a:pPr>
              <a:t>8</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420795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A655D4F-01AA-D44A-89D5-F54D4E5279EA}"/>
              </a:ext>
            </a:extLst>
          </p:cNvPr>
          <p:cNvSpPr>
            <a:spLocks noGrp="1"/>
          </p:cNvSpPr>
          <p:nvPr>
            <p:ph type="title"/>
          </p:nvPr>
        </p:nvSpPr>
        <p:spPr>
          <a:xfrm>
            <a:off x="0" y="274638"/>
            <a:ext cx="9144000" cy="476250"/>
          </a:xfrm>
        </p:spPr>
        <p:txBody>
          <a:bodyPr/>
          <a:lstStyle/>
          <a:p>
            <a:pPr>
              <a:defRPr/>
            </a:pPr>
            <a:r>
              <a:rPr lang="en-US" sz="2400" dirty="0">
                <a:solidFill>
                  <a:schemeClr val="tx2">
                    <a:lumMod val="50000"/>
                  </a:schemeClr>
                </a:solidFill>
                <a:effectLst/>
                <a:latin typeface="Arial" charset="0"/>
              </a:rPr>
              <a:t>MAJOR NEW INITIATIVES AND TECHNOLOGIES FOR END-OF-LIFE PROCESSES FOR FLEXIBLE PACKAGING</a:t>
            </a:r>
          </a:p>
        </p:txBody>
      </p:sp>
      <p:sp>
        <p:nvSpPr>
          <p:cNvPr id="24579" name="Content Placeholder 2">
            <a:extLst>
              <a:ext uri="{FF2B5EF4-FFF2-40B4-BE49-F238E27FC236}">
                <a16:creationId xmlns:a16="http://schemas.microsoft.com/office/drawing/2014/main" id="{6BBB63CF-16B6-1447-B857-1888771684A1}"/>
              </a:ext>
            </a:extLst>
          </p:cNvPr>
          <p:cNvSpPr>
            <a:spLocks noGrp="1"/>
          </p:cNvSpPr>
          <p:nvPr>
            <p:ph idx="1"/>
          </p:nvPr>
        </p:nvSpPr>
        <p:spPr>
          <a:xfrm>
            <a:off x="107504" y="620713"/>
            <a:ext cx="9036496" cy="5962650"/>
          </a:xfrm>
        </p:spPr>
        <p:txBody>
          <a:bodyPr/>
          <a:lstStyle/>
          <a:p>
            <a:pPr eaLnBrk="1" hangingPunct="1">
              <a:buClrTx/>
              <a:buFont typeface="Wingdings" pitchFamily="2" charset="2"/>
              <a:buNone/>
              <a:defRPr/>
            </a:pPr>
            <a:endParaRPr lang="en-US" altLang="en-US" sz="2000" b="1" dirty="0">
              <a:solidFill>
                <a:schemeClr val="bg2"/>
              </a:solidFill>
              <a:effectLst/>
              <a:latin typeface="Arial" panose="020B0604020202020204" pitchFamily="34" charset="0"/>
            </a:endParaRPr>
          </a:p>
          <a:p>
            <a:pPr eaLnBrk="1" hangingPunct="1">
              <a:buClrTx/>
              <a:buFont typeface="Wingdings" pitchFamily="2" charset="2"/>
              <a:buNone/>
              <a:defRPr/>
            </a:pPr>
            <a:endParaRPr lang="en-US" altLang="en-US" sz="1800" b="1" dirty="0">
              <a:solidFill>
                <a:schemeClr val="bg2"/>
              </a:solidFill>
              <a:effectLst/>
              <a:latin typeface="Arial" panose="020B0604020202020204" pitchFamily="34" charset="0"/>
            </a:endParaRPr>
          </a:p>
          <a:p>
            <a:pPr eaLnBrk="1" hangingPunct="1">
              <a:spcBef>
                <a:spcPts val="0"/>
              </a:spcBef>
              <a:buClrTx/>
              <a:defRPr/>
            </a:pPr>
            <a:r>
              <a:rPr lang="en-US" altLang="en-US" sz="1800" b="1" dirty="0">
                <a:solidFill>
                  <a:schemeClr val="bg2"/>
                </a:solidFill>
                <a:effectLst/>
                <a:latin typeface="Arial" panose="020B0604020202020204" pitchFamily="34" charset="0"/>
              </a:rPr>
              <a:t>Enhanced collection, identification, marking &amp; sorting systems &amp; mechanical recycling technologies, e.g. ACC Materials Recovery for the Future (US), CEFLEX (EU) &amp; “Holy Grail 2.0” Digital Watermarking (EU) projects</a:t>
            </a:r>
          </a:p>
          <a:p>
            <a:pPr marL="0" indent="0" eaLnBrk="1" hangingPunct="1">
              <a:spcBef>
                <a:spcPts val="0"/>
              </a:spcBef>
              <a:buClrTx/>
              <a:buFont typeface="Wingdings" pitchFamily="2" charset="2"/>
              <a:buNone/>
              <a:defRPr/>
            </a:pPr>
            <a:endParaRPr lang="en-US" altLang="en-US" sz="1800" b="1" dirty="0">
              <a:solidFill>
                <a:schemeClr val="bg2"/>
              </a:solidFill>
              <a:effectLst/>
              <a:latin typeface="Arial" panose="020B0604020202020204" pitchFamily="34" charset="0"/>
            </a:endParaRPr>
          </a:p>
          <a:p>
            <a:pPr eaLnBrk="1" hangingPunct="1">
              <a:spcBef>
                <a:spcPts val="0"/>
              </a:spcBef>
              <a:buClrTx/>
              <a:defRPr/>
            </a:pPr>
            <a:r>
              <a:rPr lang="en-US" altLang="en-US" sz="1800" b="1" dirty="0">
                <a:solidFill>
                  <a:schemeClr val="bg2"/>
                </a:solidFill>
                <a:effectLst/>
                <a:latin typeface="Arial" panose="020B0604020202020204" pitchFamily="34" charset="0"/>
              </a:rPr>
              <a:t>Improved materials and designs for recyclability and development of mechanically-recyclable monomaterial structures, coated barrier systems &amp; compatibilizers to replace present multilayer structures while still providing high barrier, puncture resistance, printability, sealability, stiffness &amp; optics </a:t>
            </a:r>
          </a:p>
          <a:p>
            <a:pPr marL="0" indent="0" eaLnBrk="1" hangingPunct="1">
              <a:spcBef>
                <a:spcPts val="0"/>
              </a:spcBef>
              <a:buClrTx/>
              <a:buFont typeface="Wingdings" pitchFamily="2" charset="2"/>
              <a:buNone/>
              <a:defRPr/>
            </a:pPr>
            <a:endParaRPr lang="en-US" altLang="en-US" sz="1800" b="1" dirty="0">
              <a:solidFill>
                <a:schemeClr val="bg2"/>
              </a:solidFill>
              <a:effectLst/>
              <a:latin typeface="Arial" panose="020B0604020202020204" pitchFamily="34" charset="0"/>
            </a:endParaRPr>
          </a:p>
          <a:p>
            <a:pPr eaLnBrk="1" hangingPunct="1">
              <a:spcBef>
                <a:spcPts val="0"/>
              </a:spcBef>
              <a:buClrTx/>
              <a:defRPr/>
            </a:pPr>
            <a:r>
              <a:rPr lang="en-US" altLang="en-US" sz="1800" b="1" dirty="0">
                <a:solidFill>
                  <a:schemeClr val="bg2"/>
                </a:solidFill>
                <a:effectLst/>
                <a:latin typeface="Arial" panose="020B0604020202020204" pitchFamily="34" charset="0"/>
              </a:rPr>
              <a:t>Physical and solution recycling: delamination and selective extraction processes for multilayer films to economically separate &amp; recover film polymers &amp; materials and provide deinking</a:t>
            </a:r>
          </a:p>
          <a:p>
            <a:pPr eaLnBrk="1" hangingPunct="1">
              <a:spcBef>
                <a:spcPts val="0"/>
              </a:spcBef>
              <a:buClrTx/>
              <a:defRPr/>
            </a:pPr>
            <a:endParaRPr lang="en-US" altLang="en-US" sz="1800" b="1" dirty="0">
              <a:solidFill>
                <a:schemeClr val="bg2"/>
              </a:solidFill>
              <a:effectLst/>
              <a:latin typeface="Arial" panose="020B0604020202020204" pitchFamily="34" charset="0"/>
            </a:endParaRPr>
          </a:p>
          <a:p>
            <a:pPr eaLnBrk="1" hangingPunct="1">
              <a:spcBef>
                <a:spcPts val="0"/>
              </a:spcBef>
              <a:buClrTx/>
              <a:defRPr/>
            </a:pPr>
            <a:r>
              <a:rPr lang="en-US" altLang="en-US" sz="1800" b="1" dirty="0">
                <a:solidFill>
                  <a:schemeClr val="bg2"/>
                </a:solidFill>
                <a:effectLst/>
                <a:latin typeface="Arial" panose="020B0604020202020204" pitchFamily="34" charset="0"/>
              </a:rPr>
              <a:t>Chemical recycling: depolymerization to revert polymers to their monomers which are then repolymerized into new (virgin) materials</a:t>
            </a:r>
          </a:p>
          <a:p>
            <a:pPr marL="0" indent="0" eaLnBrk="1" hangingPunct="1">
              <a:spcBef>
                <a:spcPts val="0"/>
              </a:spcBef>
              <a:buClrTx/>
              <a:buFont typeface="Wingdings" pitchFamily="2" charset="2"/>
              <a:buNone/>
              <a:defRPr/>
            </a:pPr>
            <a:endParaRPr lang="en-US" altLang="en-US" sz="1800" b="1" dirty="0">
              <a:solidFill>
                <a:schemeClr val="bg2"/>
              </a:solidFill>
              <a:effectLst/>
              <a:latin typeface="Arial" panose="020B0604020202020204" pitchFamily="34" charset="0"/>
            </a:endParaRPr>
          </a:p>
          <a:p>
            <a:pPr eaLnBrk="1" hangingPunct="1">
              <a:spcBef>
                <a:spcPts val="0"/>
              </a:spcBef>
              <a:buClrTx/>
              <a:defRPr/>
            </a:pPr>
            <a:r>
              <a:rPr lang="en-US" altLang="en-US" sz="1800" b="1" dirty="0">
                <a:solidFill>
                  <a:schemeClr val="bg2"/>
                </a:solidFill>
                <a:effectLst/>
                <a:latin typeface="Arial" panose="020B0604020202020204" pitchFamily="34" charset="0"/>
              </a:rPr>
              <a:t>Chemical recycling: starved-oxygen and anaerobic gasification/pyrolysis &amp; hydrothermal liquefaction processes to produce naphtha feedstocks, oils, syngas (CO + H</a:t>
            </a:r>
            <a:r>
              <a:rPr lang="en-US" altLang="en-US" sz="1800" b="1" baseline="-25000" dirty="0">
                <a:solidFill>
                  <a:schemeClr val="bg2"/>
                </a:solidFill>
                <a:effectLst/>
                <a:latin typeface="Arial" panose="020B0604020202020204" pitchFamily="34" charset="0"/>
              </a:rPr>
              <a:t>2</a:t>
            </a:r>
            <a:r>
              <a:rPr lang="en-US" altLang="en-US" sz="1800" b="1" dirty="0">
                <a:solidFill>
                  <a:schemeClr val="bg2"/>
                </a:solidFill>
                <a:effectLst/>
                <a:latin typeface="Arial" panose="020B0604020202020204" pitchFamily="34" charset="0"/>
              </a:rPr>
              <a:t>), chemicals and liquid fuels</a:t>
            </a: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34053</TotalTime>
  <Words>4473</Words>
  <Application>Microsoft Macintosh PowerPoint</Application>
  <PresentationFormat>On-screen Show (4:3)</PresentationFormat>
  <Paragraphs>354</Paragraphs>
  <Slides>38</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Garamond</vt:lpstr>
      <vt:lpstr>Gill Sans MT</vt:lpstr>
      <vt:lpstr>Wingdings</vt:lpstr>
      <vt:lpstr>Stream</vt:lpstr>
      <vt:lpstr>2_Stream</vt:lpstr>
      <vt:lpstr>PowerPoint Presentation</vt:lpstr>
      <vt:lpstr>OUTLINE</vt:lpstr>
      <vt:lpstr>ONGOING TRANSITION FROM RIGID TO FLEXIBLE PACKAGING</vt:lpstr>
      <vt:lpstr>STRUCTURE OF FLEXIBLE PACKAGING</vt:lpstr>
      <vt:lpstr>FLEXIBLE PACKAGING ADVANTAGES/DRIVERS</vt:lpstr>
      <vt:lpstr>FLEXIBLE PACKAGING NEGATIVE FACTORS</vt:lpstr>
      <vt:lpstr>ENVIRONMENTAL OPPOSITION</vt:lpstr>
      <vt:lpstr>INDUSTRY ACTIONS AND RESPONSES </vt:lpstr>
      <vt:lpstr>MAJOR NEW INITIATIVES AND TECHNOLOGIES FOR END-OF-LIFE PROCESSES FOR FLEXIBLE PACKAGING</vt:lpstr>
      <vt:lpstr>MATERIALS RECOVERY FOR THE FUTURE </vt:lpstr>
      <vt:lpstr>CEFLEX PROJECT (EUROPE)</vt:lpstr>
      <vt:lpstr>PowerPoint Presentation</vt:lpstr>
      <vt:lpstr>PowerPoint Presentation</vt:lpstr>
      <vt:lpstr>“HOLY GRAIL 2.0” DIGITAL WATERMARK PROJECT</vt:lpstr>
      <vt:lpstr>DEVELOPMENT OF SINGLE POLYMER BARRIER AND POUCH MATERIALS</vt:lpstr>
      <vt:lpstr>Replace Existing Structure with Store Drop-off Recyclable Film</vt:lpstr>
      <vt:lpstr>FULLY-RECYCLABLE ALL-PE MULTILAYER STANDUP POUCHES FOR FOOD AND NON-FOOD APPLICATIONS</vt:lpstr>
      <vt:lpstr> COMPATIBILIZER DEVELOPMENT TO AID RECYCLING OF OXYGEN-BARRIER FLEXIBLE PACKAGING</vt:lpstr>
      <vt:lpstr>KELLOGGS GRANOLA FULLY-RECYCLABLE     ALL-PE STANDUP BARRIER POUCH</vt:lpstr>
      <vt:lpstr>FURTHER DEVELOPMENT OF SINGLE POLYMER BARRIER AND POUCH MATERIALS</vt:lpstr>
      <vt:lpstr>FURTHER DEVELOPMENT OF SINGLE POLYMER BARRIER AND POUCH MATERIALS 2</vt:lpstr>
      <vt:lpstr>DEVELOPMENT OF BARRIER COATINGS AND ADHESIVES TO REPLACE POLYMER LAYERS</vt:lpstr>
      <vt:lpstr>SUNBAR OXYGEN BARRIER COATING</vt:lpstr>
      <vt:lpstr>   PHYSICAL RECYCLING: DELAMINATION, SELECTIVE EXTRACTION AND  DISSOLUTION PROCESSES  </vt:lpstr>
      <vt:lpstr>SAPERATEC DELAMINATION PROCESS</vt:lpstr>
      <vt:lpstr>CADEL DEINKING </vt:lpstr>
      <vt:lpstr>SELECTIVE EXTRACTION PROCESSES</vt:lpstr>
      <vt:lpstr>  CHEMICAL, ADVANCED AND MOLECULAR RECYCLING &amp; RECOVERY PROCESSES  </vt:lpstr>
      <vt:lpstr>CHEMICAL, ADVANCED OR MOLECULAR RECYCLING: DEPOLYMERIZATION PROCESSES FOR POLYESTERS</vt:lpstr>
      <vt:lpstr>DEPOLYMERIZATION PROCESSES FOR POLYESTERS</vt:lpstr>
      <vt:lpstr>CHEMICAL RECYCLING: NOVOLOOP  PROCESS</vt:lpstr>
      <vt:lpstr>CHEMICAL RECYCLING: GASIFICATION, PYROLYSIS AND HYDROTHERMAL LIQUEFACTION  PROCESSES</vt:lpstr>
      <vt:lpstr>CHEMICAL RECYCLING:  PLASTICS TO NAPHTHA FEEDSTOCKS, SYNGAS, CHEMICALS AND FUELS</vt:lpstr>
      <vt:lpstr>ENERKEM FLUIDIZED BED GASIFICATION PROCESS</vt:lpstr>
      <vt:lpstr>RECYCLING TECHNOLOGIES THERMAL DEPOLYMERIZATION PROCESS</vt:lpstr>
      <vt:lpstr>ENVAL PROCESS</vt:lpstr>
      <vt:lpstr>  SUMMARY </vt:lpstr>
      <vt:lpstr>THANK YOU FOR YOUR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T.A. Cooper</dc:creator>
  <cp:lastModifiedBy>Terence Cooper</cp:lastModifiedBy>
  <cp:revision>2305</cp:revision>
  <dcterms:created xsi:type="dcterms:W3CDTF">2005-01-23T17:09:49Z</dcterms:created>
  <dcterms:modified xsi:type="dcterms:W3CDTF">2021-05-20T00:40:55Z</dcterms:modified>
</cp:coreProperties>
</file>